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9" r:id="rId1"/>
  </p:sldMasterIdLst>
  <p:notesMasterIdLst>
    <p:notesMasterId r:id="rId49"/>
  </p:notesMasterIdLst>
  <p:sldIdLst>
    <p:sldId id="256" r:id="rId2"/>
    <p:sldId id="289" r:id="rId3"/>
    <p:sldId id="1451" r:id="rId4"/>
    <p:sldId id="259" r:id="rId5"/>
    <p:sldId id="260" r:id="rId6"/>
    <p:sldId id="1476" r:id="rId7"/>
    <p:sldId id="1340" r:id="rId8"/>
    <p:sldId id="1489" r:id="rId9"/>
    <p:sldId id="1314" r:id="rId10"/>
    <p:sldId id="1439" r:id="rId11"/>
    <p:sldId id="1348" r:id="rId12"/>
    <p:sldId id="1349" r:id="rId13"/>
    <p:sldId id="1350" r:id="rId14"/>
    <p:sldId id="1351" r:id="rId15"/>
    <p:sldId id="1421" r:id="rId16"/>
    <p:sldId id="1416" r:id="rId17"/>
    <p:sldId id="1289" r:id="rId18"/>
    <p:sldId id="1418" r:id="rId19"/>
    <p:sldId id="1419" r:id="rId20"/>
    <p:sldId id="1359" r:id="rId21"/>
    <p:sldId id="1357" r:id="rId22"/>
    <p:sldId id="1358" r:id="rId23"/>
    <p:sldId id="1420" r:id="rId24"/>
    <p:sldId id="1481" r:id="rId25"/>
    <p:sldId id="1433" r:id="rId26"/>
    <p:sldId id="1431" r:id="rId27"/>
    <p:sldId id="1432" r:id="rId28"/>
    <p:sldId id="1495" r:id="rId29"/>
    <p:sldId id="1496" r:id="rId30"/>
    <p:sldId id="1363" r:id="rId31"/>
    <p:sldId id="1482" r:id="rId32"/>
    <p:sldId id="1458" r:id="rId33"/>
    <p:sldId id="1417" r:id="rId34"/>
    <p:sldId id="1366" r:id="rId35"/>
    <p:sldId id="1303" r:id="rId36"/>
    <p:sldId id="272" r:id="rId37"/>
    <p:sldId id="1369" r:id="rId38"/>
    <p:sldId id="1372" r:id="rId39"/>
    <p:sldId id="1107" r:id="rId40"/>
    <p:sldId id="1472" r:id="rId41"/>
    <p:sldId id="1341" r:id="rId42"/>
    <p:sldId id="1450" r:id="rId43"/>
    <p:sldId id="1344" r:id="rId44"/>
    <p:sldId id="285" r:id="rId45"/>
    <p:sldId id="1474" r:id="rId46"/>
    <p:sldId id="1459" r:id="rId47"/>
    <p:sldId id="286" r:id="rId4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">
          <p15:clr>
            <a:srgbClr val="000000"/>
          </p15:clr>
        </p15:guide>
        <p15:guide id="2" pos="575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D8F76-D638-4042-BB12-247997B54703}">
  <a:tblStyle styleId="{F42D8F76-D638-4042-BB12-247997B5470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52"/>
    <p:restoredTop sz="94503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>
        <p:guide orient="horz" pos="1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9" d="100"/>
        <a:sy n="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1942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endParaRPr lang="is-IS" sz="12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04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671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c664f6a8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4c664f6a8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Google Shape;365;g4c664f6a8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4480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c664f6a8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4c664f6a8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79" name="Google Shape;379;g4c664f6a8e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37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897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0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57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816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423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12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1" name="Google Shape;951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580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373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34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6615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1638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5153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751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164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6630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383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1535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669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375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870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992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403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 the REST</a:t>
            </a:r>
            <a:endParaRPr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036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370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5436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7029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8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PhRMA (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Lengthy: Drug discovery from start (idea) to finish (market) can take up to 20 years.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Costly: specially from clinical trials when human subjects are tested (volunteers or suffering from the condition)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Compounds drop out along the drug discovery journey → low success, high attrition</a:t>
            </a:r>
            <a:endParaRPr/>
          </a:p>
        </p:txBody>
      </p:sp>
      <p:sp>
        <p:nvSpPr>
          <p:cNvPr id="262" name="Google Shape;2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80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5" name="Google Shape;93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342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3770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5923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392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43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990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477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51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1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OpenTargets_cover1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" y="0"/>
            <a:ext cx="9152759" cy="68748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2" descr="CTI_OT_Primary_Logo_W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302" y="5954084"/>
            <a:ext cx="1623601" cy="59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ctrTitle"/>
          </p:nvPr>
        </p:nvSpPr>
        <p:spPr>
          <a:xfrm>
            <a:off x="391613" y="449110"/>
            <a:ext cx="5208488" cy="2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2200"/>
              <a:buFont typeface="Arial"/>
              <a:buNone/>
              <a:defRPr sz="2200" b="1" i="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391613" y="695463"/>
            <a:ext cx="5208488" cy="17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lvl="0" algn="l">
              <a:spcBef>
                <a:spcPts val="220"/>
              </a:spcBef>
              <a:spcAft>
                <a:spcPts val="0"/>
              </a:spcAft>
              <a:buClr>
                <a:srgbClr val="376092"/>
              </a:buClr>
              <a:buSzPts val="1100"/>
              <a:buNone/>
              <a:defRPr sz="11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391613" y="68735"/>
            <a:ext cx="5208488" cy="9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140"/>
              </a:spcBef>
              <a:spcAft>
                <a:spcPts val="0"/>
              </a:spcAft>
              <a:buClr>
                <a:srgbClr val="376092"/>
              </a:buClr>
              <a:buSzPts val="700"/>
              <a:buNone/>
              <a:defRPr sz="7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600"/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3"/>
          </p:nvPr>
        </p:nvSpPr>
        <p:spPr>
          <a:xfrm>
            <a:off x="391613" y="190219"/>
            <a:ext cx="5208488" cy="6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4"/>
          </p:nvPr>
        </p:nvSpPr>
        <p:spPr>
          <a:xfrm>
            <a:off x="391613" y="251251"/>
            <a:ext cx="5208488" cy="7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2pPr>
            <a:lvl3pPr marL="1371600" lvl="2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3pPr>
            <a:lvl4pPr marL="1828800" lvl="3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4pPr>
            <a:lvl5pPr marL="2286000" lvl="4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 sz="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OpenTargets_cover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5730" y="429157"/>
            <a:ext cx="7867384" cy="6039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 descr="CTI_OT_Primary_Logo_H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586" y="6164637"/>
            <a:ext cx="1476001" cy="5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CTTV_slidepage_protei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 descr="CTTV_slidepage_network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descr="CTTV_slidepage_mol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1" name="Google Shape;41;p8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10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rgetvalidation.org/" TargetMode="Externa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docs.targetvalidation.org/data-sources/data-sourc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getvalidation.org/target/ENSG0000014151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ttv.gsk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target/ENSG0000014151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getting-started/getting-started/disease-profile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disease/EFO_0000685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rgetvalidation.org/batch-search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tutorials/python-client" TargetMode="External"/><Relationship Id="rId3" Type="http://schemas.openxmlformats.org/officeDocument/2006/relationships/hyperlink" Target="https://docs.targetvalidation.org/tutorials/rest-api" TargetMode="External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cttv.gs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rgetvalidation.org/evidence/ENSG00000100941/EFO_0000305?view=sec:affected_pathway" TargetMode="External"/><Relationship Id="rId5" Type="http://schemas.openxmlformats.org/officeDocument/2006/relationships/image" Target="../media/image90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3.png"/><Relationship Id="rId7" Type="http://schemas.openxmlformats.org/officeDocument/2006/relationships/image" Target="../media/image1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104.jp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www.opentargets.org/resources/#open-targets-platform" TargetMode="Externa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ctrTitle"/>
          </p:nvPr>
        </p:nvSpPr>
        <p:spPr>
          <a:xfrm>
            <a:off x="47044" y="32325"/>
            <a:ext cx="8830911" cy="233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Targets resources for drug target identification and </a:t>
            </a:r>
            <a:r>
              <a:rPr lang="en-US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prioritisation</a:t>
            </a:r>
            <a:endParaRPr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6"/>
          <p:cNvSpPr txBox="1"/>
          <p:nvPr/>
        </p:nvSpPr>
        <p:spPr>
          <a:xfrm>
            <a:off x="47044" y="4119984"/>
            <a:ext cx="4492433" cy="248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4F0E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Denise Carvalho-Silva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F4F0E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Targets | EMBL-EBI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F4F0E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Wellcome</a:t>
            </a:r>
            <a:r>
              <a:rPr lang="en-US" sz="2000" i="0" u="none" strike="noStrike" cap="none" dirty="0">
                <a:solidFill>
                  <a:srgbClr val="F4F0E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Genome Campus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F4F0E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United Kingdom</a:t>
            </a:r>
            <a:endParaRPr dirty="0"/>
          </a:p>
          <a:p>
            <a:pPr marL="0" marR="0" lvl="0" indent="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F4F0E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044" y="2365594"/>
            <a:ext cx="8249279" cy="1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CRUK-AZ antibody alliance</a:t>
            </a:r>
          </a:p>
          <a:p>
            <a:r>
              <a:rPr lang="en-US" sz="2300" dirty="0" err="1">
                <a:solidFill>
                  <a:schemeClr val="bg1"/>
                </a:solidFill>
                <a:latin typeface="Helvetica" pitchFamily="2" charset="0"/>
              </a:rPr>
              <a:t>Granta</a:t>
            </a:r>
            <a:r>
              <a:rPr lang="en-US" sz="2300" dirty="0">
                <a:solidFill>
                  <a:schemeClr val="bg1"/>
                </a:solidFill>
                <a:latin typeface="Helvetica" pitchFamily="2" charset="0"/>
              </a:rPr>
              <a:t> Park</a:t>
            </a:r>
            <a:endParaRPr lang="en-US" sz="2300" dirty="0">
              <a:solidFill>
                <a:schemeClr val="bg1"/>
              </a:solidFill>
              <a:latin typeface="Helvetica" pitchFamily="2" charset="0"/>
              <a:cs typeface="Helvetica"/>
            </a:endParaRPr>
          </a:p>
          <a:p>
            <a:r>
              <a:rPr lang="en-US" sz="23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January 14</a:t>
            </a:r>
            <a:r>
              <a:rPr lang="en-US" sz="2300" baseline="30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th</a:t>
            </a:r>
            <a:r>
              <a:rPr lang="en-US" sz="23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683531" y="376078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027309" y="376078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362744" y="376078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835931" y="377602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179709" y="377602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515144" y="377602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667544" y="379126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 descr="data_model.png"/>
          <p:cNvPicPr preferRelativeResize="0"/>
          <p:nvPr/>
        </p:nvPicPr>
        <p:blipFill rotWithShape="1">
          <a:blip r:embed="rId4">
            <a:alphaModFix/>
          </a:blip>
          <a:srcRect t="3258" b="5799"/>
          <a:stretch/>
        </p:blipFill>
        <p:spPr>
          <a:xfrm>
            <a:off x="2098544" y="2161849"/>
            <a:ext cx="4946912" cy="276612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878440" y="4907938"/>
            <a:ext cx="3314700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(protein and non-protein coding genes)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700819" y="4939358"/>
            <a:ext cx="174827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(rare and common)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3187073" y="1092611"/>
            <a:ext cx="2825592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(variants, drugs, literature, </a:t>
            </a:r>
            <a:r>
              <a:rPr lang="en-US" dirty="0" err="1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etc</a:t>
            </a: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2098544" y="6210978"/>
            <a:ext cx="480233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</a:t>
            </a:r>
            <a:endParaRPr sz="18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5957379" y="4297301"/>
            <a:ext cx="141118" cy="2205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31D11-8F5F-114A-8F34-D0AAF455AA20}"/>
              </a:ext>
            </a:extLst>
          </p:cNvPr>
          <p:cNvSpPr/>
          <p:nvPr/>
        </p:nvSpPr>
        <p:spPr>
          <a:xfrm>
            <a:off x="0" y="115755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Platform: data model</a:t>
            </a:r>
          </a:p>
        </p:txBody>
      </p:sp>
    </p:spTree>
    <p:extLst>
      <p:ext uri="{BB962C8B-B14F-4D97-AF65-F5344CB8AC3E}">
        <p14:creationId xmlns:p14="http://schemas.microsoft.com/office/powerpoint/2010/main" val="129118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 txBox="1">
            <a:spLocks/>
          </p:cNvSpPr>
          <p:nvPr/>
        </p:nvSpPr>
        <p:spPr>
          <a:xfrm>
            <a:off x="-7036" y="442606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 is a target?</a:t>
            </a:r>
          </a:p>
        </p:txBody>
      </p:sp>
      <p:pic>
        <p:nvPicPr>
          <p:cNvPr id="5" name="Picture 4" descr="data_model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94" r="79778"/>
          <a:stretch/>
        </p:blipFill>
        <p:spPr>
          <a:xfrm>
            <a:off x="176918" y="5583193"/>
            <a:ext cx="937385" cy="1274807"/>
          </a:xfrm>
          <a:prstGeom prst="rect">
            <a:avLst/>
          </a:prstGeom>
        </p:spPr>
      </p:pic>
      <p:sp>
        <p:nvSpPr>
          <p:cNvPr id="12" name="Google Shape;404;p60">
            <a:extLst>
              <a:ext uri="{FF2B5EF4-FFF2-40B4-BE49-F238E27FC236}">
                <a16:creationId xmlns:a16="http://schemas.microsoft.com/office/drawing/2014/main" id="{A8E7FDDF-5AEC-C344-8527-06B0D88FE07E}"/>
              </a:ext>
            </a:extLst>
          </p:cNvPr>
          <p:cNvSpPr txBox="1"/>
          <p:nvPr/>
        </p:nvSpPr>
        <p:spPr>
          <a:xfrm>
            <a:off x="1596800" y="5215507"/>
            <a:ext cx="2656113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MYOC - glaucoma</a:t>
            </a:r>
          </a:p>
          <a:p>
            <a:pPr lvl="0" algn="ctr">
              <a:buClr>
                <a:srgbClr val="0091EB"/>
              </a:buClr>
              <a:buSzPts val="4000"/>
            </a:pP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</a:t>
            </a:r>
            <a:r>
              <a:rPr lang="en-US" sz="2000" b="0" i="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PDBe</a:t>
            </a: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4wxs)</a:t>
            </a:r>
            <a:endParaRPr sz="2000" b="0" i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5395CE-D369-D941-8109-306E07221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7" t="4387" r="3899" b="1998"/>
          <a:stretch/>
        </p:blipFill>
        <p:spPr>
          <a:xfrm>
            <a:off x="1370430" y="1929081"/>
            <a:ext cx="3201570" cy="2905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7B48A2-7238-5142-8FCB-8A462FB00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650" y="1985157"/>
            <a:ext cx="1892300" cy="2844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2499A5-5EC6-A841-8EE0-724A6ECAC630}"/>
              </a:ext>
            </a:extLst>
          </p:cNvPr>
          <p:cNvSpPr/>
          <p:nvPr/>
        </p:nvSpPr>
        <p:spPr>
          <a:xfrm>
            <a:off x="5306374" y="1929081"/>
            <a:ext cx="1366280" cy="517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Google Shape;404;p60">
            <a:extLst>
              <a:ext uri="{FF2B5EF4-FFF2-40B4-BE49-F238E27FC236}">
                <a16:creationId xmlns:a16="http://schemas.microsoft.com/office/drawing/2014/main" id="{987A2F08-879A-364D-AD04-7BCD16C7410D}"/>
              </a:ext>
            </a:extLst>
          </p:cNvPr>
          <p:cNvSpPr txBox="1"/>
          <p:nvPr/>
        </p:nvSpPr>
        <p:spPr>
          <a:xfrm>
            <a:off x="5137911" y="5227753"/>
            <a:ext cx="3008571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Xist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– Turner syndrome </a:t>
            </a:r>
          </a:p>
          <a:p>
            <a:pPr lvl="0" algn="ctr">
              <a:buClr>
                <a:srgbClr val="0091EB"/>
              </a:buClr>
              <a:buSzPts val="4000"/>
            </a:pP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(lncRNA)</a:t>
            </a:r>
            <a:endParaRPr sz="2000" b="0" i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" name="Google Shape;404;p60">
            <a:extLst>
              <a:ext uri="{FF2B5EF4-FFF2-40B4-BE49-F238E27FC236}">
                <a16:creationId xmlns:a16="http://schemas.microsoft.com/office/drawing/2014/main" id="{DA5041F9-22CB-8946-8384-C13027E4C991}"/>
              </a:ext>
            </a:extLst>
          </p:cNvPr>
          <p:cNvSpPr txBox="1"/>
          <p:nvPr/>
        </p:nvSpPr>
        <p:spPr>
          <a:xfrm>
            <a:off x="921797" y="6429988"/>
            <a:ext cx="2656113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91EB"/>
              </a:buClr>
              <a:buSzPts val="4000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27,069</a:t>
            </a:r>
          </a:p>
        </p:txBody>
      </p:sp>
    </p:spTree>
    <p:extLst>
      <p:ext uri="{BB962C8B-B14F-4D97-AF65-F5344CB8AC3E}">
        <p14:creationId xmlns:p14="http://schemas.microsoft.com/office/powerpoint/2010/main" val="9794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26642"/>
            <a:ext cx="9039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version of Experimental Factor Ontology v3 (EFO3)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vocabulary (Coeliac versus Celiac)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Hierarchy (relationships)</a:t>
            </a:r>
            <a:endParaRPr lang="is-IS" sz="24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0" y="14085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 we describe our diseases?</a:t>
            </a:r>
          </a:p>
        </p:txBody>
      </p:sp>
      <p:sp>
        <p:nvSpPr>
          <p:cNvPr id="9" name="Rectangle 8"/>
          <p:cNvSpPr/>
          <p:nvPr/>
        </p:nvSpPr>
        <p:spPr>
          <a:xfrm>
            <a:off x="369924" y="3797936"/>
            <a:ext cx="4682487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Promotes consistency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the richness of annotation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for easier and automatic integration</a:t>
            </a:r>
          </a:p>
        </p:txBody>
      </p:sp>
      <p:pic>
        <p:nvPicPr>
          <p:cNvPr id="11" name="Picture 10" descr="Screen Shot 2017-01-13 at 16.10.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2338"/>
          <a:stretch/>
        </p:blipFill>
        <p:spPr>
          <a:xfrm>
            <a:off x="5578723" y="3554876"/>
            <a:ext cx="3460689" cy="3240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5747896" y="4126510"/>
            <a:ext cx="0" cy="2024228"/>
          </a:xfrm>
          <a:prstGeom prst="straightConnector1">
            <a:avLst/>
          </a:prstGeom>
          <a:ln w="101600" cmpd="sng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ata_model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1" t="57358" b="2920"/>
          <a:stretch/>
        </p:blipFill>
        <p:spPr>
          <a:xfrm>
            <a:off x="104588" y="5491813"/>
            <a:ext cx="1100708" cy="1317849"/>
          </a:xfrm>
          <a:prstGeom prst="rect">
            <a:avLst/>
          </a:prstGeom>
        </p:spPr>
      </p:pic>
      <p:sp>
        <p:nvSpPr>
          <p:cNvPr id="10" name="Google Shape;404;p60">
            <a:extLst>
              <a:ext uri="{FF2B5EF4-FFF2-40B4-BE49-F238E27FC236}">
                <a16:creationId xmlns:a16="http://schemas.microsoft.com/office/drawing/2014/main" id="{CF943201-C1B2-FF44-9AF6-2898EDA6D993}"/>
              </a:ext>
            </a:extLst>
          </p:cNvPr>
          <p:cNvSpPr txBox="1"/>
          <p:nvPr/>
        </p:nvSpPr>
        <p:spPr>
          <a:xfrm>
            <a:off x="1034091" y="6429988"/>
            <a:ext cx="2656113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91EB"/>
              </a:buClr>
              <a:buSzPts val="4000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13,579</a:t>
            </a:r>
          </a:p>
        </p:txBody>
      </p:sp>
    </p:spTree>
    <p:extLst>
      <p:ext uri="{BB962C8B-B14F-4D97-AF65-F5344CB8AC3E}">
        <p14:creationId xmlns:p14="http://schemas.microsoft.com/office/powerpoint/2010/main" val="187679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/>
        </p:nvSpPr>
        <p:spPr>
          <a:xfrm>
            <a:off x="11151482" y="686607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1121" y="209851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9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 for </a:t>
            </a:r>
            <a:r>
              <a:rPr lang="en-US" sz="39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  <a:r>
              <a:rPr lang="en-US" sz="39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-disease associations</a:t>
            </a:r>
            <a:endParaRPr sz="39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0" y="6245649"/>
            <a:ext cx="914624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57"/>
          <p:cNvSpPr/>
          <p:nvPr/>
        </p:nvSpPr>
        <p:spPr>
          <a:xfrm>
            <a:off x="6699954" y="4856480"/>
            <a:ext cx="665201" cy="10077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57" descr="datasources_180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632" y="1229099"/>
            <a:ext cx="6612609" cy="428399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/>
        </p:nvSpPr>
        <p:spPr>
          <a:xfrm>
            <a:off x="0" y="6443501"/>
            <a:ext cx="91462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https://docs.targetvalidation.org/data-sources/data-sources</a:t>
            </a: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73" name="Google Shape;373;p57" descr="t-e-d-datasources.png"/>
          <p:cNvPicPr preferRelativeResize="0"/>
          <p:nvPr/>
        </p:nvPicPr>
        <p:blipFill rotWithShape="1">
          <a:blip r:embed="rId5">
            <a:alphaModFix amt="30000"/>
          </a:blip>
          <a:srcRect l="12330" t="66922" r="32355" b="16592"/>
          <a:stretch/>
        </p:blipFill>
        <p:spPr>
          <a:xfrm>
            <a:off x="2602105" y="5476428"/>
            <a:ext cx="4051862" cy="85388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7"/>
          <p:cNvSpPr/>
          <p:nvPr/>
        </p:nvSpPr>
        <p:spPr>
          <a:xfrm>
            <a:off x="6571854" y="5331848"/>
            <a:ext cx="120432" cy="18124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6619354" y="5657673"/>
            <a:ext cx="120432" cy="587976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04;p60">
            <a:extLst>
              <a:ext uri="{FF2B5EF4-FFF2-40B4-BE49-F238E27FC236}">
                <a16:creationId xmlns:a16="http://schemas.microsoft.com/office/drawing/2014/main" id="{CC3387FD-CAA0-E74D-8F29-F084B47C0407}"/>
              </a:ext>
            </a:extLst>
          </p:cNvPr>
          <p:cNvSpPr txBox="1"/>
          <p:nvPr/>
        </p:nvSpPr>
        <p:spPr>
          <a:xfrm>
            <a:off x="4004966" y="4758010"/>
            <a:ext cx="1419939" cy="43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8,919,232</a:t>
            </a:r>
          </a:p>
        </p:txBody>
      </p:sp>
      <p:sp>
        <p:nvSpPr>
          <p:cNvPr id="12" name="Google Shape;375;p57">
            <a:extLst>
              <a:ext uri="{FF2B5EF4-FFF2-40B4-BE49-F238E27FC236}">
                <a16:creationId xmlns:a16="http://schemas.microsoft.com/office/drawing/2014/main" id="{0FBBAA49-4CC3-BD4D-9806-B0D5BFFAC574}"/>
              </a:ext>
            </a:extLst>
          </p:cNvPr>
          <p:cNvSpPr/>
          <p:nvPr/>
        </p:nvSpPr>
        <p:spPr>
          <a:xfrm rot="595133">
            <a:off x="6275436" y="5369955"/>
            <a:ext cx="592834" cy="212944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77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/>
        </p:nvSpPr>
        <p:spPr>
          <a:xfrm>
            <a:off x="1" y="171485"/>
            <a:ext cx="91439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2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sources grouped into data types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FA166-B4DC-F843-A26E-35344A78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" y="1070525"/>
            <a:ext cx="9050418" cy="576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770953-4ACB-5C4A-BF79-BAF941060B35}"/>
              </a:ext>
            </a:extLst>
          </p:cNvPr>
          <p:cNvSpPr/>
          <p:nvPr/>
        </p:nvSpPr>
        <p:spPr>
          <a:xfrm>
            <a:off x="4683087" y="5695008"/>
            <a:ext cx="1128000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845B3-9F97-7548-B18D-BCE903F177D1}"/>
              </a:ext>
            </a:extLst>
          </p:cNvPr>
          <p:cNvSpPr/>
          <p:nvPr/>
        </p:nvSpPr>
        <p:spPr>
          <a:xfrm>
            <a:off x="4554125" y="6329514"/>
            <a:ext cx="1385925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CEA13-2745-7549-88C4-2D1164A96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217"/>
          <a:stretch/>
        </p:blipFill>
        <p:spPr>
          <a:xfrm>
            <a:off x="3362164" y="5581125"/>
            <a:ext cx="1206500" cy="56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9394D-76FA-1541-9512-51362217F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00"/>
          <a:stretch/>
        </p:blipFill>
        <p:spPr>
          <a:xfrm>
            <a:off x="3362164" y="6214706"/>
            <a:ext cx="1206500" cy="565351"/>
          </a:xfrm>
          <a:prstGeom prst="rect">
            <a:avLst/>
          </a:prstGeom>
        </p:spPr>
      </p:pic>
      <p:pic>
        <p:nvPicPr>
          <p:cNvPr id="384" name="Google Shape;384;p58" descr="Screen Shot 2018-09-24 at 13.05.16.png"/>
          <p:cNvPicPr preferRelativeResize="0"/>
          <p:nvPr/>
        </p:nvPicPr>
        <p:blipFill rotWithShape="1">
          <a:blip r:embed="rId5">
            <a:alphaModFix/>
          </a:blip>
          <a:srcRect l="5795" t="4128" r="3771" b="2420"/>
          <a:stretch/>
        </p:blipFill>
        <p:spPr>
          <a:xfrm>
            <a:off x="6086855" y="3149461"/>
            <a:ext cx="2348204" cy="359999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Up Arrow 1"/>
          <p:cNvSpPr/>
          <p:nvPr/>
        </p:nvSpPr>
        <p:spPr>
          <a:xfrm rot="19564014">
            <a:off x="8255775" y="4273111"/>
            <a:ext cx="549240" cy="63496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4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821585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0" y="5238088"/>
            <a:ext cx="62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3"/>
              </a:rPr>
              <a:t>http://www.targetvalidation.org/target/ENSG00000141510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0" y="6183860"/>
            <a:ext cx="59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http://www.targetvalidation.org/diseaset/EFO_0000228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0" y="4299674"/>
            <a:ext cx="831600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https://www.targetvalidation.org/evidence/ENSG00000141510/EFO_0000228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198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/>
      <p:bldP spid="339" grpId="0"/>
      <p:bldP spid="340" grpId="0"/>
      <p:bldP spid="3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/>
          <p:cNvSpPr txBox="1">
            <a:spLocks/>
          </p:cNvSpPr>
          <p:nvPr/>
        </p:nvSpPr>
        <p:spPr>
          <a:xfrm>
            <a:off x="0" y="222188"/>
            <a:ext cx="9144000" cy="7817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Live demo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919" y="2670613"/>
            <a:ext cx="326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What is the evidence for the association?</a:t>
            </a: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148" y="3984125"/>
            <a:ext cx="3527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there any data to help to </a:t>
            </a:r>
            <a:r>
              <a:rPr lang="en-US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prioritise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list of associated targets?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6301A-4E5B-274C-8D98-3906DF229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1" t="12316" r="4178" b="38834"/>
          <a:stretch/>
        </p:blipFill>
        <p:spPr>
          <a:xfrm>
            <a:off x="3989945" y="2710003"/>
            <a:ext cx="4936783" cy="25482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Right Arrow 2"/>
          <p:cNvSpPr/>
          <p:nvPr/>
        </p:nvSpPr>
        <p:spPr>
          <a:xfrm rot="10800000">
            <a:off x="5623776" y="4015821"/>
            <a:ext cx="701778" cy="5514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131E2-F76C-7D41-AC5B-82AC656CBC69}"/>
              </a:ext>
            </a:extLst>
          </p:cNvPr>
          <p:cNvSpPr txBox="1"/>
          <p:nvPr/>
        </p:nvSpPr>
        <p:spPr>
          <a:xfrm>
            <a:off x="5399525" y="5530658"/>
            <a:ext cx="352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Coursebook: pages 8-16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24CE4-26EC-7843-89E5-426337FB49F4}"/>
              </a:ext>
            </a:extLst>
          </p:cNvPr>
          <p:cNvSpPr txBox="1"/>
          <p:nvPr/>
        </p:nvSpPr>
        <p:spPr>
          <a:xfrm>
            <a:off x="321919" y="144457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targets are associated with my disease? </a:t>
            </a:r>
          </a:p>
        </p:txBody>
      </p:sp>
    </p:spTree>
    <p:extLst>
      <p:ext uri="{BB962C8B-B14F-4D97-AF65-F5344CB8AC3E}">
        <p14:creationId xmlns:p14="http://schemas.microsoft.com/office/powerpoint/2010/main" val="275316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87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/>
        </p:nvSpPr>
        <p:spPr>
          <a:xfrm>
            <a:off x="260218" y="1558444"/>
            <a:ext cx="8883781" cy="14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Association score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to convey confidence</a:t>
            </a:r>
            <a:endParaRPr lang="en-US" sz="2400" dirty="0">
              <a:solidFill>
                <a:srgbClr val="4F81BD"/>
              </a:solidFill>
              <a:ea typeface="Helvetica Neue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More evidence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stronger association score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Different evidence are scored and weighted in different ways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777392-3A80-E049-BB75-87CC6D0C7212}"/>
              </a:ext>
            </a:extLst>
          </p:cNvPr>
          <p:cNvGrpSpPr/>
          <p:nvPr/>
        </p:nvGrpSpPr>
        <p:grpSpPr>
          <a:xfrm>
            <a:off x="260218" y="4249960"/>
            <a:ext cx="8623561" cy="1290298"/>
            <a:chOff x="191825" y="5523088"/>
            <a:chExt cx="8623561" cy="12902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9C2961-E91D-1A48-944C-774A591A2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3"/>
            <a:stretch/>
          </p:blipFill>
          <p:spPr>
            <a:xfrm>
              <a:off x="191825" y="5813253"/>
              <a:ext cx="8276978" cy="1000133"/>
            </a:xfrm>
            <a:prstGeom prst="rect">
              <a:avLst/>
            </a:prstGeom>
          </p:spPr>
        </p:pic>
        <p:sp>
          <p:nvSpPr>
            <p:cNvPr id="11" name="Google Shape;393;p59">
              <a:extLst>
                <a:ext uri="{FF2B5EF4-FFF2-40B4-BE49-F238E27FC236}">
                  <a16:creationId xmlns:a16="http://schemas.microsoft.com/office/drawing/2014/main" id="{B2DBB03D-EC3E-B44C-A1D0-F83AECDFFB0B}"/>
                </a:ext>
              </a:extLst>
            </p:cNvPr>
            <p:cNvSpPr txBox="1"/>
            <p:nvPr/>
          </p:nvSpPr>
          <p:spPr>
            <a:xfrm>
              <a:off x="1035742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Overall score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" name="Google Shape;393;p59">
              <a:extLst>
                <a:ext uri="{FF2B5EF4-FFF2-40B4-BE49-F238E27FC236}">
                  <a16:creationId xmlns:a16="http://schemas.microsoft.com/office/drawing/2014/main" id="{6E53F7F8-54F4-BE4B-B95A-43586AD5F074}"/>
                </a:ext>
              </a:extLst>
            </p:cNvPr>
            <p:cNvSpPr txBox="1"/>
            <p:nvPr/>
          </p:nvSpPr>
          <p:spPr>
            <a:xfrm>
              <a:off x="1976721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Genetic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Google Shape;393;p59">
              <a:extLst>
                <a:ext uri="{FF2B5EF4-FFF2-40B4-BE49-F238E27FC236}">
                  <a16:creationId xmlns:a16="http://schemas.microsoft.com/office/drawing/2014/main" id="{B51F8287-C478-2E4A-811A-48875BAC335E}"/>
                </a:ext>
              </a:extLst>
            </p:cNvPr>
            <p:cNvSpPr txBox="1"/>
            <p:nvPr/>
          </p:nvSpPr>
          <p:spPr>
            <a:xfrm>
              <a:off x="3008243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Somatic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" name="Google Shape;393;p59">
              <a:extLst>
                <a:ext uri="{FF2B5EF4-FFF2-40B4-BE49-F238E27FC236}">
                  <a16:creationId xmlns:a16="http://schemas.microsoft.com/office/drawing/2014/main" id="{BAD7DB70-7ECF-5C44-A6B7-9AB24944C79A}"/>
                </a:ext>
              </a:extLst>
            </p:cNvPr>
            <p:cNvSpPr txBox="1"/>
            <p:nvPr/>
          </p:nvSpPr>
          <p:spPr>
            <a:xfrm>
              <a:off x="373291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Drugs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5" name="Google Shape;393;p59">
              <a:extLst>
                <a:ext uri="{FF2B5EF4-FFF2-40B4-BE49-F238E27FC236}">
                  <a16:creationId xmlns:a16="http://schemas.microsoft.com/office/drawing/2014/main" id="{EFBC4531-0C64-8547-8FB4-AF9DE0D1F827}"/>
                </a:ext>
              </a:extLst>
            </p:cNvPr>
            <p:cNvSpPr txBox="1"/>
            <p:nvPr/>
          </p:nvSpPr>
          <p:spPr>
            <a:xfrm>
              <a:off x="4641814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Pathways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6" name="Google Shape;393;p59">
              <a:extLst>
                <a:ext uri="{FF2B5EF4-FFF2-40B4-BE49-F238E27FC236}">
                  <a16:creationId xmlns:a16="http://schemas.microsoft.com/office/drawing/2014/main" id="{42BD0AA8-04A0-AC46-BBBA-695E9FFF9E36}"/>
                </a:ext>
              </a:extLst>
            </p:cNvPr>
            <p:cNvSpPr txBox="1"/>
            <p:nvPr/>
          </p:nvSpPr>
          <p:spPr>
            <a:xfrm>
              <a:off x="5641252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Expression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7" name="Google Shape;393;p59">
              <a:extLst>
                <a:ext uri="{FF2B5EF4-FFF2-40B4-BE49-F238E27FC236}">
                  <a16:creationId xmlns:a16="http://schemas.microsoft.com/office/drawing/2014/main" id="{B1FAA3B3-907C-2840-84FE-282D566B2685}"/>
                </a:ext>
              </a:extLst>
            </p:cNvPr>
            <p:cNvSpPr txBox="1"/>
            <p:nvPr/>
          </p:nvSpPr>
          <p:spPr>
            <a:xfrm>
              <a:off x="723553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Animal mod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8" name="Google Shape;393;p59">
              <a:extLst>
                <a:ext uri="{FF2B5EF4-FFF2-40B4-BE49-F238E27FC236}">
                  <a16:creationId xmlns:a16="http://schemas.microsoft.com/office/drawing/2014/main" id="{ADE0BF95-C73E-084C-80BB-811D565AFC4C}"/>
                </a:ext>
              </a:extLst>
            </p:cNvPr>
            <p:cNvSpPr txBox="1"/>
            <p:nvPr/>
          </p:nvSpPr>
          <p:spPr>
            <a:xfrm>
              <a:off x="6330803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Text mining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25278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How well supported are the associations?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B6AFC5-73FF-2346-8ACE-DA33C1DB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596" y="5756775"/>
            <a:ext cx="162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51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5"/>
          <p:cNvSpPr txBox="1">
            <a:spLocks/>
          </p:cNvSpPr>
          <p:nvPr/>
        </p:nvSpPr>
        <p:spPr>
          <a:xfrm>
            <a:off x="0" y="1804938"/>
            <a:ext cx="9144000" cy="1052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integration, aggregation and scoring</a:t>
            </a: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0" y="231220"/>
            <a:ext cx="914400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Evidence score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overall score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4447" y="6303614"/>
            <a:ext cx="675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-1" y="2145933"/>
            <a:ext cx="9440883" cy="30488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GB" sz="2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 (e.g. one SNP from a GWAS paper)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en-GB" sz="2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 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(e.g. all SNPs from the GWAS </a:t>
            </a:r>
            <a:r>
              <a:rPr lang="en-GB" sz="2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en-GB" sz="2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(e.g. all sources of Genetic associations) 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</a:t>
            </a:r>
            <a:r>
              <a:rPr lang="en-GB" sz="2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 score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81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>
          <a:xfrm>
            <a:off x="151243" y="357472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ea typeface="Calibri"/>
                <a:sym typeface="Calibri"/>
              </a:rPr>
              <a:t>This session 13:00-17:00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0FEA14-6AD8-EB4C-9486-561B77C71A05}"/>
              </a:ext>
            </a:extLst>
          </p:cNvPr>
          <p:cNvSpPr txBox="1">
            <a:spLocks/>
          </p:cNvSpPr>
          <p:nvPr/>
        </p:nvSpPr>
        <p:spPr>
          <a:xfrm>
            <a:off x="0" y="1652205"/>
            <a:ext cx="9144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Open Targets </a:t>
            </a:r>
          </a:p>
          <a:p>
            <a:pPr algn="just"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Platform: talk + live demo </a:t>
            </a:r>
          </a:p>
          <a:p>
            <a:pPr marL="0" indent="0" algn="just">
              <a:spcBef>
                <a:spcPts val="0"/>
              </a:spcBef>
              <a:buClr>
                <a:srgbClr val="4F81BD"/>
              </a:buClr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3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 exercises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Genetics and wrap up</a:t>
            </a:r>
            <a:endParaRPr lang="en-GB" sz="30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1241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/>
          <p:cNvSpPr/>
          <p:nvPr/>
        </p:nvSpPr>
        <p:spPr>
          <a:xfrm>
            <a:off x="1550292" y="3438426"/>
            <a:ext cx="381836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121098" y="1694226"/>
            <a:ext cx="15533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at four levels: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21098" y="905975"/>
            <a:ext cx="1707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Score: 0 to 1 (max)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87792" y="3430477"/>
            <a:ext cx="1707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with     (</a:t>
            </a:r>
            <a:r>
              <a:rPr lang="en-US" sz="14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sum</a:t>
            </a:r>
            <a:r>
              <a:rPr lang="en-US"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146498" y="6542698"/>
            <a:ext cx="352756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498" y="4222632"/>
            <a:ext cx="1969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Each data set has its own scoring and ranking scheme</a:t>
            </a:r>
          </a:p>
        </p:txBody>
      </p:sp>
      <p:sp>
        <p:nvSpPr>
          <p:cNvPr id="212" name="Title 8"/>
          <p:cNvSpPr txBox="1">
            <a:spLocks/>
          </p:cNvSpPr>
          <p:nvPr/>
        </p:nvSpPr>
        <p:spPr>
          <a:xfrm>
            <a:off x="0" y="-91578"/>
            <a:ext cx="959184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Shape 493"/>
          <p:cNvSpPr/>
          <p:nvPr/>
        </p:nvSpPr>
        <p:spPr>
          <a:xfrm>
            <a:off x="526277" y="6519711"/>
            <a:ext cx="2980492" cy="5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10765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/3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/4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aseline="30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nector 328">
            <a:extLst>
              <a:ext uri="{FF2B5EF4-FFF2-40B4-BE49-F238E27FC236}">
                <a16:creationId xmlns:a16="http://schemas.microsoft.com/office/drawing/2014/main" id="{081C9F24-7058-D94D-B1EF-30BFD896D55D}"/>
              </a:ext>
            </a:extLst>
          </p:cNvPr>
          <p:cNvCxnSpPr>
            <a:cxnSpLocks noChangeAspect="1"/>
            <a:endCxn id="15" idx="0"/>
          </p:cNvCxnSpPr>
          <p:nvPr/>
        </p:nvCxnSpPr>
        <p:spPr>
          <a:xfrm flipV="1">
            <a:off x="3199841" y="198120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3" name="Shape 338">
            <a:extLst>
              <a:ext uri="{FF2B5EF4-FFF2-40B4-BE49-F238E27FC236}">
                <a16:creationId xmlns:a16="http://schemas.microsoft.com/office/drawing/2014/main" id="{2C1B1366-05C7-E54E-8CAB-6F28883EC158}"/>
              </a:ext>
            </a:extLst>
          </p:cNvPr>
          <p:cNvSpPr/>
          <p:nvPr/>
        </p:nvSpPr>
        <p:spPr>
          <a:xfrm>
            <a:off x="4738433" y="128331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uropean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ariation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rchive (germline)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339">
            <a:extLst>
              <a:ext uri="{FF2B5EF4-FFF2-40B4-BE49-F238E27FC236}">
                <a16:creationId xmlns:a16="http://schemas.microsoft.com/office/drawing/2014/main" id="{D668040E-232A-654D-B15A-B4B1F91ABBE2}"/>
              </a:ext>
            </a:extLst>
          </p:cNvPr>
          <p:cNvSpPr/>
          <p:nvPr/>
        </p:nvSpPr>
        <p:spPr>
          <a:xfrm>
            <a:off x="4738433" y="157198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</a:p>
        </p:txBody>
      </p:sp>
      <p:sp>
        <p:nvSpPr>
          <p:cNvPr id="15" name="Shape 340">
            <a:extLst>
              <a:ext uri="{FF2B5EF4-FFF2-40B4-BE49-F238E27FC236}">
                <a16:creationId xmlns:a16="http://schemas.microsoft.com/office/drawing/2014/main" id="{88044694-523E-9541-8611-E25725EA1C25}"/>
              </a:ext>
            </a:extLst>
          </p:cNvPr>
          <p:cNvSpPr/>
          <p:nvPr/>
        </p:nvSpPr>
        <p:spPr>
          <a:xfrm>
            <a:off x="4738433" y="186762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Gene2Phenotype</a:t>
            </a:r>
          </a:p>
        </p:txBody>
      </p:sp>
      <p:sp>
        <p:nvSpPr>
          <p:cNvPr id="16" name="Shape 341">
            <a:extLst>
              <a:ext uri="{FF2B5EF4-FFF2-40B4-BE49-F238E27FC236}">
                <a16:creationId xmlns:a16="http://schemas.microsoft.com/office/drawing/2014/main" id="{608482FA-902B-2447-B5BA-1B97E48CAE80}"/>
              </a:ext>
            </a:extLst>
          </p:cNvPr>
          <p:cNvSpPr/>
          <p:nvPr/>
        </p:nvSpPr>
        <p:spPr>
          <a:xfrm>
            <a:off x="4738433" y="216607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GWAS catalog</a:t>
            </a:r>
          </a:p>
        </p:txBody>
      </p:sp>
      <p:sp>
        <p:nvSpPr>
          <p:cNvPr id="17" name="Shape 342">
            <a:extLst>
              <a:ext uri="{FF2B5EF4-FFF2-40B4-BE49-F238E27FC236}">
                <a16:creationId xmlns:a16="http://schemas.microsoft.com/office/drawing/2014/main" id="{82D06DEE-7460-E04E-A1C6-25FE81222CC3}"/>
              </a:ext>
            </a:extLst>
          </p:cNvPr>
          <p:cNvSpPr/>
          <p:nvPr/>
        </p:nvSpPr>
        <p:spPr>
          <a:xfrm>
            <a:off x="4738433" y="2621790"/>
            <a:ext cx="1180904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Cancer Gene Census</a:t>
            </a:r>
          </a:p>
        </p:txBody>
      </p:sp>
      <p:sp>
        <p:nvSpPr>
          <p:cNvPr id="18" name="Shape 343">
            <a:extLst>
              <a:ext uri="{FF2B5EF4-FFF2-40B4-BE49-F238E27FC236}">
                <a16:creationId xmlns:a16="http://schemas.microsoft.com/office/drawing/2014/main" id="{25061457-6AF0-8344-AE12-A9CCF0769510}"/>
              </a:ext>
            </a:extLst>
          </p:cNvPr>
          <p:cNvSpPr/>
          <p:nvPr/>
        </p:nvSpPr>
        <p:spPr>
          <a:xfrm>
            <a:off x="4738433" y="2918713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uropean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ariation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rchive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(somatic)</a:t>
            </a:r>
          </a:p>
        </p:txBody>
      </p:sp>
      <p:sp>
        <p:nvSpPr>
          <p:cNvPr id="19" name="Shape 344">
            <a:extLst>
              <a:ext uri="{FF2B5EF4-FFF2-40B4-BE49-F238E27FC236}">
                <a16:creationId xmlns:a16="http://schemas.microsoft.com/office/drawing/2014/main" id="{30658E1E-7FA9-074D-8A8D-136BB6F5DA3C}"/>
              </a:ext>
            </a:extLst>
          </p:cNvPr>
          <p:cNvSpPr/>
          <p:nvPr/>
        </p:nvSpPr>
        <p:spPr>
          <a:xfrm>
            <a:off x="4728800" y="3216029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IntOGen</a:t>
            </a:r>
          </a:p>
        </p:txBody>
      </p:sp>
      <p:sp>
        <p:nvSpPr>
          <p:cNvPr id="20" name="Shape 345">
            <a:extLst>
              <a:ext uri="{FF2B5EF4-FFF2-40B4-BE49-F238E27FC236}">
                <a16:creationId xmlns:a16="http://schemas.microsoft.com/office/drawing/2014/main" id="{9A38748A-9F23-FB4D-BCE9-24F8BB2B69DB}"/>
              </a:ext>
            </a:extLst>
          </p:cNvPr>
          <p:cNvSpPr/>
          <p:nvPr/>
        </p:nvSpPr>
        <p:spPr>
          <a:xfrm>
            <a:off x="4728800" y="3645795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ChEMBL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346">
            <a:extLst>
              <a:ext uri="{FF2B5EF4-FFF2-40B4-BE49-F238E27FC236}">
                <a16:creationId xmlns:a16="http://schemas.microsoft.com/office/drawing/2014/main" id="{5E4D0F90-FC7B-314D-A3C6-B337EEB5A28F}"/>
              </a:ext>
            </a:extLst>
          </p:cNvPr>
          <p:cNvSpPr/>
          <p:nvPr/>
        </p:nvSpPr>
        <p:spPr>
          <a:xfrm>
            <a:off x="4728800" y="4027886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Reactome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347">
            <a:extLst>
              <a:ext uri="{FF2B5EF4-FFF2-40B4-BE49-F238E27FC236}">
                <a16:creationId xmlns:a16="http://schemas.microsoft.com/office/drawing/2014/main" id="{9061F07B-932B-E545-88AA-E46D0A38FE3E}"/>
              </a:ext>
            </a:extLst>
          </p:cNvPr>
          <p:cNvSpPr/>
          <p:nvPr/>
        </p:nvSpPr>
        <p:spPr>
          <a:xfrm>
            <a:off x="4728800" y="5329396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Expression Atlas</a:t>
            </a:r>
          </a:p>
        </p:txBody>
      </p:sp>
      <p:sp>
        <p:nvSpPr>
          <p:cNvPr id="23" name="Shape 348">
            <a:extLst>
              <a:ext uri="{FF2B5EF4-FFF2-40B4-BE49-F238E27FC236}">
                <a16:creationId xmlns:a16="http://schemas.microsoft.com/office/drawing/2014/main" id="{C2D3C5F2-CB90-0744-9E4B-A3AC717718BD}"/>
              </a:ext>
            </a:extLst>
          </p:cNvPr>
          <p:cNvSpPr/>
          <p:nvPr/>
        </p:nvSpPr>
        <p:spPr>
          <a:xfrm>
            <a:off x="4738433" y="5724945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Europe PMC</a:t>
            </a:r>
          </a:p>
        </p:txBody>
      </p:sp>
      <p:sp>
        <p:nvSpPr>
          <p:cNvPr id="24" name="Shape 349">
            <a:extLst>
              <a:ext uri="{FF2B5EF4-FFF2-40B4-BE49-F238E27FC236}">
                <a16:creationId xmlns:a16="http://schemas.microsoft.com/office/drawing/2014/main" id="{0DB5BD8D-5A3B-A341-9B85-EE0F31A43A0F}"/>
              </a:ext>
            </a:extLst>
          </p:cNvPr>
          <p:cNvSpPr/>
          <p:nvPr/>
        </p:nvSpPr>
        <p:spPr>
          <a:xfrm>
            <a:off x="4738433" y="6114689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PhenoDigm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350">
            <a:extLst>
              <a:ext uri="{FF2B5EF4-FFF2-40B4-BE49-F238E27FC236}">
                <a16:creationId xmlns:a16="http://schemas.microsoft.com/office/drawing/2014/main" id="{7487FC79-7B59-3B43-A12D-33A6FEAF05AB}"/>
              </a:ext>
            </a:extLst>
          </p:cNvPr>
          <p:cNvSpPr/>
          <p:nvPr/>
        </p:nvSpPr>
        <p:spPr>
          <a:xfrm>
            <a:off x="7497002" y="1441760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Genetic 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351">
            <a:extLst>
              <a:ext uri="{FF2B5EF4-FFF2-40B4-BE49-F238E27FC236}">
                <a16:creationId xmlns:a16="http://schemas.microsoft.com/office/drawing/2014/main" id="{4B5BB368-33DB-904E-A5E9-62DE06D1FEF9}"/>
              </a:ext>
            </a:extLst>
          </p:cNvPr>
          <p:cNvSpPr/>
          <p:nvPr/>
        </p:nvSpPr>
        <p:spPr>
          <a:xfrm>
            <a:off x="7521662" y="2912750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Somatic mutation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352">
            <a:extLst>
              <a:ext uri="{FF2B5EF4-FFF2-40B4-BE49-F238E27FC236}">
                <a16:creationId xmlns:a16="http://schemas.microsoft.com/office/drawing/2014/main" id="{82E56001-64C4-F843-8202-A54127D42436}"/>
              </a:ext>
            </a:extLst>
          </p:cNvPr>
          <p:cNvSpPr/>
          <p:nvPr/>
        </p:nvSpPr>
        <p:spPr>
          <a:xfrm>
            <a:off x="7546322" y="5300724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RNA expression</a:t>
            </a:r>
          </a:p>
        </p:txBody>
      </p:sp>
      <p:sp>
        <p:nvSpPr>
          <p:cNvPr id="28" name="Shape 353">
            <a:extLst>
              <a:ext uri="{FF2B5EF4-FFF2-40B4-BE49-F238E27FC236}">
                <a16:creationId xmlns:a16="http://schemas.microsoft.com/office/drawing/2014/main" id="{63A70E6C-4A42-D044-A4D9-998814F7C81D}"/>
              </a:ext>
            </a:extLst>
          </p:cNvPr>
          <p:cNvSpPr/>
          <p:nvPr/>
        </p:nvSpPr>
        <p:spPr>
          <a:xfrm>
            <a:off x="7546322" y="6080378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Animal models</a:t>
            </a:r>
          </a:p>
        </p:txBody>
      </p:sp>
      <p:sp>
        <p:nvSpPr>
          <p:cNvPr id="29" name="Shape 354">
            <a:extLst>
              <a:ext uri="{FF2B5EF4-FFF2-40B4-BE49-F238E27FC236}">
                <a16:creationId xmlns:a16="http://schemas.microsoft.com/office/drawing/2014/main" id="{EB3978BA-6AEA-E34B-9DAB-F6DEBC1264C3}"/>
              </a:ext>
            </a:extLst>
          </p:cNvPr>
          <p:cNvSpPr/>
          <p:nvPr/>
        </p:nvSpPr>
        <p:spPr>
          <a:xfrm>
            <a:off x="7534021" y="4499613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athways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systems biology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355">
            <a:extLst>
              <a:ext uri="{FF2B5EF4-FFF2-40B4-BE49-F238E27FC236}">
                <a16:creationId xmlns:a16="http://schemas.microsoft.com/office/drawing/2014/main" id="{3BD5337E-9D4E-AA47-9335-BDDFB0D63BE2}"/>
              </a:ext>
            </a:extLst>
          </p:cNvPr>
          <p:cNvSpPr/>
          <p:nvPr/>
        </p:nvSpPr>
        <p:spPr>
          <a:xfrm>
            <a:off x="7546322" y="5703869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Text mining</a:t>
            </a:r>
          </a:p>
        </p:txBody>
      </p:sp>
      <p:sp>
        <p:nvSpPr>
          <p:cNvPr id="31" name="Shape 361">
            <a:extLst>
              <a:ext uri="{FF2B5EF4-FFF2-40B4-BE49-F238E27FC236}">
                <a16:creationId xmlns:a16="http://schemas.microsoft.com/office/drawing/2014/main" id="{C0C5C5A3-B5CB-744B-ACAE-B9C8F8E30D91}"/>
              </a:ext>
            </a:extLst>
          </p:cNvPr>
          <p:cNvSpPr/>
          <p:nvPr/>
        </p:nvSpPr>
        <p:spPr>
          <a:xfrm>
            <a:off x="2245581" y="1874554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362">
            <a:extLst>
              <a:ext uri="{FF2B5EF4-FFF2-40B4-BE49-F238E27FC236}">
                <a16:creationId xmlns:a16="http://schemas.microsoft.com/office/drawing/2014/main" id="{8E451EAA-8F5A-6B41-A579-BCE793692F74}"/>
              </a:ext>
            </a:extLst>
          </p:cNvPr>
          <p:cNvSpPr/>
          <p:nvPr/>
        </p:nvSpPr>
        <p:spPr>
          <a:xfrm>
            <a:off x="2245581" y="217467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63">
            <a:extLst>
              <a:ext uri="{FF2B5EF4-FFF2-40B4-BE49-F238E27FC236}">
                <a16:creationId xmlns:a16="http://schemas.microsoft.com/office/drawing/2014/main" id="{94FFA015-D5DA-354F-AA89-8290E7FC5604}"/>
              </a:ext>
            </a:extLst>
          </p:cNvPr>
          <p:cNvSpPr/>
          <p:nvPr/>
        </p:nvSpPr>
        <p:spPr>
          <a:xfrm>
            <a:off x="2245581" y="2619915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364">
            <a:extLst>
              <a:ext uri="{FF2B5EF4-FFF2-40B4-BE49-F238E27FC236}">
                <a16:creationId xmlns:a16="http://schemas.microsoft.com/office/drawing/2014/main" id="{91161D2E-BE50-F740-8C6D-0536B6840D8E}"/>
              </a:ext>
            </a:extLst>
          </p:cNvPr>
          <p:cNvSpPr/>
          <p:nvPr/>
        </p:nvSpPr>
        <p:spPr>
          <a:xfrm>
            <a:off x="2245581" y="291836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365">
            <a:extLst>
              <a:ext uri="{FF2B5EF4-FFF2-40B4-BE49-F238E27FC236}">
                <a16:creationId xmlns:a16="http://schemas.microsoft.com/office/drawing/2014/main" id="{E93BCBD5-FA0C-9243-8B35-C48BEB1B2C1D}"/>
              </a:ext>
            </a:extLst>
          </p:cNvPr>
          <p:cNvSpPr/>
          <p:nvPr/>
        </p:nvSpPr>
        <p:spPr>
          <a:xfrm>
            <a:off x="2245581" y="321721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366">
            <a:extLst>
              <a:ext uri="{FF2B5EF4-FFF2-40B4-BE49-F238E27FC236}">
                <a16:creationId xmlns:a16="http://schemas.microsoft.com/office/drawing/2014/main" id="{13C5B97E-6866-3440-B534-20F29B44C44C}"/>
              </a:ext>
            </a:extLst>
          </p:cNvPr>
          <p:cNvSpPr/>
          <p:nvPr/>
        </p:nvSpPr>
        <p:spPr>
          <a:xfrm>
            <a:off x="2245581" y="3649203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367">
            <a:extLst>
              <a:ext uri="{FF2B5EF4-FFF2-40B4-BE49-F238E27FC236}">
                <a16:creationId xmlns:a16="http://schemas.microsoft.com/office/drawing/2014/main" id="{E2466AC8-EDA2-6F44-B2A2-79A528DE57DB}"/>
              </a:ext>
            </a:extLst>
          </p:cNvPr>
          <p:cNvSpPr/>
          <p:nvPr/>
        </p:nvSpPr>
        <p:spPr>
          <a:xfrm>
            <a:off x="2245581" y="405078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368">
            <a:extLst>
              <a:ext uri="{FF2B5EF4-FFF2-40B4-BE49-F238E27FC236}">
                <a16:creationId xmlns:a16="http://schemas.microsoft.com/office/drawing/2014/main" id="{60482E6F-BBF3-2C4F-A395-CAC33ACEFF76}"/>
              </a:ext>
            </a:extLst>
          </p:cNvPr>
          <p:cNvSpPr/>
          <p:nvPr/>
        </p:nvSpPr>
        <p:spPr>
          <a:xfrm>
            <a:off x="2245581" y="533723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369">
            <a:extLst>
              <a:ext uri="{FF2B5EF4-FFF2-40B4-BE49-F238E27FC236}">
                <a16:creationId xmlns:a16="http://schemas.microsoft.com/office/drawing/2014/main" id="{36B773FB-5A57-CD4F-8E28-945AFA752441}"/>
              </a:ext>
            </a:extLst>
          </p:cNvPr>
          <p:cNvSpPr/>
          <p:nvPr/>
        </p:nvSpPr>
        <p:spPr>
          <a:xfrm>
            <a:off x="2245581" y="5735004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370">
            <a:extLst>
              <a:ext uri="{FF2B5EF4-FFF2-40B4-BE49-F238E27FC236}">
                <a16:creationId xmlns:a16="http://schemas.microsoft.com/office/drawing/2014/main" id="{7F10B203-9CDF-D541-B6C7-DCB3FCAC4CCA}"/>
              </a:ext>
            </a:extLst>
          </p:cNvPr>
          <p:cNvSpPr/>
          <p:nvPr/>
        </p:nvSpPr>
        <p:spPr>
          <a:xfrm>
            <a:off x="2245581" y="6139818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371">
            <a:extLst>
              <a:ext uri="{FF2B5EF4-FFF2-40B4-BE49-F238E27FC236}">
                <a16:creationId xmlns:a16="http://schemas.microsoft.com/office/drawing/2014/main" id="{F7468533-33E3-A948-A304-40AF8171EDFA}"/>
              </a:ext>
            </a:extLst>
          </p:cNvPr>
          <p:cNvSpPr/>
          <p:nvPr/>
        </p:nvSpPr>
        <p:spPr>
          <a:xfrm>
            <a:off x="2245581" y="157752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372">
            <a:extLst>
              <a:ext uri="{FF2B5EF4-FFF2-40B4-BE49-F238E27FC236}">
                <a16:creationId xmlns:a16="http://schemas.microsoft.com/office/drawing/2014/main" id="{2EEDA275-3959-9643-9DC9-19769B6B5D12}"/>
              </a:ext>
            </a:extLst>
          </p:cNvPr>
          <p:cNvSpPr/>
          <p:nvPr/>
        </p:nvSpPr>
        <p:spPr>
          <a:xfrm>
            <a:off x="2245581" y="1292569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373">
            <a:extLst>
              <a:ext uri="{FF2B5EF4-FFF2-40B4-BE49-F238E27FC236}">
                <a16:creationId xmlns:a16="http://schemas.microsoft.com/office/drawing/2014/main" id="{CA7FC865-DA2C-4447-AF75-58943A995F5C}"/>
              </a:ext>
            </a:extLst>
          </p:cNvPr>
          <p:cNvSpPr/>
          <p:nvPr/>
        </p:nvSpPr>
        <p:spPr>
          <a:xfrm>
            <a:off x="2400055" y="134388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or 375">
            <a:extLst>
              <a:ext uri="{FF2B5EF4-FFF2-40B4-BE49-F238E27FC236}">
                <a16:creationId xmlns:a16="http://schemas.microsoft.com/office/drawing/2014/main" id="{C232FF8A-7F8B-F043-9DBB-1D0C1BD6D1B1}"/>
              </a:ext>
            </a:extLst>
          </p:cNvPr>
          <p:cNvCxnSpPr>
            <a:cxnSpLocks noChangeAspect="1"/>
            <a:endCxn id="13" idx="0"/>
          </p:cNvCxnSpPr>
          <p:nvPr/>
        </p:nvCxnSpPr>
        <p:spPr>
          <a:xfrm flipV="1">
            <a:off x="3199841" y="1396897"/>
            <a:ext cx="1440000" cy="784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5" name="Connector 376">
            <a:extLst>
              <a:ext uri="{FF2B5EF4-FFF2-40B4-BE49-F238E27FC236}">
                <a16:creationId xmlns:a16="http://schemas.microsoft.com/office/drawing/2014/main" id="{BE0B7A28-846E-CE48-9260-D786CA4D09E4}"/>
              </a:ext>
            </a:extLst>
          </p:cNvPr>
          <p:cNvCxnSpPr>
            <a:cxnSpLocks noChangeAspect="1"/>
            <a:endCxn id="16" idx="0"/>
          </p:cNvCxnSpPr>
          <p:nvPr/>
        </p:nvCxnSpPr>
        <p:spPr>
          <a:xfrm flipV="1">
            <a:off x="3199841" y="2279659"/>
            <a:ext cx="1440000" cy="429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6" name="Connector 377">
            <a:extLst>
              <a:ext uri="{FF2B5EF4-FFF2-40B4-BE49-F238E27FC236}">
                <a16:creationId xmlns:a16="http://schemas.microsoft.com/office/drawing/2014/main" id="{6B71DFAB-ECE4-2D4C-B0E8-A7A1EC7CCF48}"/>
              </a:ext>
            </a:extLst>
          </p:cNvPr>
          <p:cNvCxnSpPr>
            <a:cxnSpLocks noChangeAspect="1"/>
            <a:endCxn id="14" idx="0"/>
          </p:cNvCxnSpPr>
          <p:nvPr/>
        </p:nvCxnSpPr>
        <p:spPr>
          <a:xfrm flipV="1">
            <a:off x="3199841" y="168556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7" name="Connector 378">
            <a:extLst>
              <a:ext uri="{FF2B5EF4-FFF2-40B4-BE49-F238E27FC236}">
                <a16:creationId xmlns:a16="http://schemas.microsoft.com/office/drawing/2014/main" id="{CB11BE4B-0821-B64D-BB0E-7F3EAEDB46DB}"/>
              </a:ext>
            </a:extLst>
          </p:cNvPr>
          <p:cNvCxnSpPr>
            <a:cxnSpLocks noChangeAspect="1"/>
            <a:endCxn id="17" idx="0"/>
          </p:cNvCxnSpPr>
          <p:nvPr/>
        </p:nvCxnSpPr>
        <p:spPr>
          <a:xfrm flipV="1">
            <a:off x="3199841" y="2735376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8" name="Connector 379">
            <a:extLst>
              <a:ext uri="{FF2B5EF4-FFF2-40B4-BE49-F238E27FC236}">
                <a16:creationId xmlns:a16="http://schemas.microsoft.com/office/drawing/2014/main" id="{391EE3F5-2628-CF41-8EEF-A8DEE680EC14}"/>
              </a:ext>
            </a:extLst>
          </p:cNvPr>
          <p:cNvCxnSpPr>
            <a:cxnSpLocks noChangeAspect="1"/>
            <a:endCxn id="18" idx="0"/>
          </p:cNvCxnSpPr>
          <p:nvPr/>
        </p:nvCxnSpPr>
        <p:spPr>
          <a:xfrm flipV="1">
            <a:off x="3199841" y="3032298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9" name="Connector 380">
            <a:extLst>
              <a:ext uri="{FF2B5EF4-FFF2-40B4-BE49-F238E27FC236}">
                <a16:creationId xmlns:a16="http://schemas.microsoft.com/office/drawing/2014/main" id="{1EE36902-1565-1A41-9DA1-02CC57E057AE}"/>
              </a:ext>
            </a:extLst>
          </p:cNvPr>
          <p:cNvCxnSpPr>
            <a:cxnSpLocks noChangeAspect="1"/>
            <a:endCxn id="19" idx="0"/>
          </p:cNvCxnSpPr>
          <p:nvPr/>
        </p:nvCxnSpPr>
        <p:spPr>
          <a:xfrm flipV="1">
            <a:off x="3199841" y="332961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0" name="Connector 381">
            <a:extLst>
              <a:ext uri="{FF2B5EF4-FFF2-40B4-BE49-F238E27FC236}">
                <a16:creationId xmlns:a16="http://schemas.microsoft.com/office/drawing/2014/main" id="{7E9A6D71-969F-6A4C-B881-005B9A1D5565}"/>
              </a:ext>
            </a:extLst>
          </p:cNvPr>
          <p:cNvCxnSpPr>
            <a:cxnSpLocks noChangeAspect="1"/>
            <a:endCxn id="21" idx="0"/>
          </p:cNvCxnSpPr>
          <p:nvPr/>
        </p:nvCxnSpPr>
        <p:spPr>
          <a:xfrm flipV="1">
            <a:off x="3199841" y="4141472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1" name="Connector 382">
            <a:extLst>
              <a:ext uri="{FF2B5EF4-FFF2-40B4-BE49-F238E27FC236}">
                <a16:creationId xmlns:a16="http://schemas.microsoft.com/office/drawing/2014/main" id="{762B6295-27A0-6847-B1DD-D4F6FC9D7135}"/>
              </a:ext>
            </a:extLst>
          </p:cNvPr>
          <p:cNvCxnSpPr>
            <a:cxnSpLocks noChangeAspect="1"/>
            <a:endCxn id="20" idx="0"/>
          </p:cNvCxnSpPr>
          <p:nvPr/>
        </p:nvCxnSpPr>
        <p:spPr>
          <a:xfrm flipV="1">
            <a:off x="3199841" y="3759381"/>
            <a:ext cx="1440000" cy="431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2" name="Connector 383">
            <a:extLst>
              <a:ext uri="{FF2B5EF4-FFF2-40B4-BE49-F238E27FC236}">
                <a16:creationId xmlns:a16="http://schemas.microsoft.com/office/drawing/2014/main" id="{9F61B176-B7A9-DF43-BB5F-A7B5E1089AFC}"/>
              </a:ext>
            </a:extLst>
          </p:cNvPr>
          <p:cNvCxnSpPr>
            <a:cxnSpLocks noChangeAspect="1"/>
            <a:endCxn id="22" idx="0"/>
          </p:cNvCxnSpPr>
          <p:nvPr/>
        </p:nvCxnSpPr>
        <p:spPr>
          <a:xfrm flipV="1">
            <a:off x="3199841" y="5442981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3" name="Connector 384">
            <a:extLst>
              <a:ext uri="{FF2B5EF4-FFF2-40B4-BE49-F238E27FC236}">
                <a16:creationId xmlns:a16="http://schemas.microsoft.com/office/drawing/2014/main" id="{84BCF7E3-BFC6-4F4F-A9F3-E7B01978746D}"/>
              </a:ext>
            </a:extLst>
          </p:cNvPr>
          <p:cNvCxnSpPr>
            <a:cxnSpLocks noChangeAspect="1"/>
            <a:endCxn id="23" idx="0"/>
          </p:cNvCxnSpPr>
          <p:nvPr/>
        </p:nvCxnSpPr>
        <p:spPr>
          <a:xfrm flipV="1">
            <a:off x="3199841" y="5838531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4" name="Connector 385">
            <a:extLst>
              <a:ext uri="{FF2B5EF4-FFF2-40B4-BE49-F238E27FC236}">
                <a16:creationId xmlns:a16="http://schemas.microsoft.com/office/drawing/2014/main" id="{0EBEEBF5-46F8-7843-89E7-7935F6CA4D72}"/>
              </a:ext>
            </a:extLst>
          </p:cNvPr>
          <p:cNvCxnSpPr>
            <a:cxnSpLocks noChangeAspect="1"/>
            <a:endCxn id="24" idx="0"/>
          </p:cNvCxnSpPr>
          <p:nvPr/>
        </p:nvCxnSpPr>
        <p:spPr>
          <a:xfrm flipV="1">
            <a:off x="3199841" y="6228274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55" name="Shape 403">
            <a:extLst>
              <a:ext uri="{FF2B5EF4-FFF2-40B4-BE49-F238E27FC236}">
                <a16:creationId xmlns:a16="http://schemas.microsoft.com/office/drawing/2014/main" id="{E2EF906A-77D3-7A40-A32F-43A1DF99BD15}"/>
              </a:ext>
            </a:extLst>
          </p:cNvPr>
          <p:cNvSpPr/>
          <p:nvPr/>
        </p:nvSpPr>
        <p:spPr>
          <a:xfrm>
            <a:off x="7546322" y="3635160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</a:p>
        </p:txBody>
      </p:sp>
      <p:sp>
        <p:nvSpPr>
          <p:cNvPr id="56" name="Shape 404">
            <a:extLst>
              <a:ext uri="{FF2B5EF4-FFF2-40B4-BE49-F238E27FC236}">
                <a16:creationId xmlns:a16="http://schemas.microsoft.com/office/drawing/2014/main" id="{944EF7C9-A0FF-6C48-A63E-9941CBEBC6C3}"/>
              </a:ext>
            </a:extLst>
          </p:cNvPr>
          <p:cNvSpPr/>
          <p:nvPr/>
        </p:nvSpPr>
        <p:spPr>
          <a:xfrm>
            <a:off x="2317506" y="14454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405">
            <a:extLst>
              <a:ext uri="{FF2B5EF4-FFF2-40B4-BE49-F238E27FC236}">
                <a16:creationId xmlns:a16="http://schemas.microsoft.com/office/drawing/2014/main" id="{59230882-97A7-DE41-88A0-5B74856466A1}"/>
              </a:ext>
            </a:extLst>
          </p:cNvPr>
          <p:cNvSpPr/>
          <p:nvPr/>
        </p:nvSpPr>
        <p:spPr>
          <a:xfrm>
            <a:off x="2527056" y="14708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406">
            <a:extLst>
              <a:ext uri="{FF2B5EF4-FFF2-40B4-BE49-F238E27FC236}">
                <a16:creationId xmlns:a16="http://schemas.microsoft.com/office/drawing/2014/main" id="{26166F00-BA85-5E45-8546-735B940D49DB}"/>
              </a:ext>
            </a:extLst>
          </p:cNvPr>
          <p:cNvSpPr/>
          <p:nvPr/>
        </p:nvSpPr>
        <p:spPr>
          <a:xfrm>
            <a:off x="2647424" y="138249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407">
            <a:extLst>
              <a:ext uri="{FF2B5EF4-FFF2-40B4-BE49-F238E27FC236}">
                <a16:creationId xmlns:a16="http://schemas.microsoft.com/office/drawing/2014/main" id="{6C01E6D5-9990-A941-8C6C-357311AC5DE5}"/>
              </a:ext>
            </a:extLst>
          </p:cNvPr>
          <p:cNvSpPr/>
          <p:nvPr/>
        </p:nvSpPr>
        <p:spPr>
          <a:xfrm>
            <a:off x="2876917" y="1344301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408">
            <a:extLst>
              <a:ext uri="{FF2B5EF4-FFF2-40B4-BE49-F238E27FC236}">
                <a16:creationId xmlns:a16="http://schemas.microsoft.com/office/drawing/2014/main" id="{AD767311-3457-4E4D-8598-B8806708585F}"/>
              </a:ext>
            </a:extLst>
          </p:cNvPr>
          <p:cNvSpPr/>
          <p:nvPr/>
        </p:nvSpPr>
        <p:spPr>
          <a:xfrm>
            <a:off x="2876917" y="145611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409">
            <a:extLst>
              <a:ext uri="{FF2B5EF4-FFF2-40B4-BE49-F238E27FC236}">
                <a16:creationId xmlns:a16="http://schemas.microsoft.com/office/drawing/2014/main" id="{EA6A120C-6EE5-6C4F-B530-4D515B45C267}"/>
              </a:ext>
            </a:extLst>
          </p:cNvPr>
          <p:cNvSpPr/>
          <p:nvPr/>
        </p:nvSpPr>
        <p:spPr>
          <a:xfrm>
            <a:off x="2311156" y="17355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410">
            <a:extLst>
              <a:ext uri="{FF2B5EF4-FFF2-40B4-BE49-F238E27FC236}">
                <a16:creationId xmlns:a16="http://schemas.microsoft.com/office/drawing/2014/main" id="{898D76CF-5887-934C-9D62-B843A386EABC}"/>
              </a:ext>
            </a:extLst>
          </p:cNvPr>
          <p:cNvSpPr/>
          <p:nvPr/>
        </p:nvSpPr>
        <p:spPr>
          <a:xfrm>
            <a:off x="2520706" y="17609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411">
            <a:extLst>
              <a:ext uri="{FF2B5EF4-FFF2-40B4-BE49-F238E27FC236}">
                <a16:creationId xmlns:a16="http://schemas.microsoft.com/office/drawing/2014/main" id="{F9CD716E-9995-224F-880E-4643D899756D}"/>
              </a:ext>
            </a:extLst>
          </p:cNvPr>
          <p:cNvSpPr/>
          <p:nvPr/>
        </p:nvSpPr>
        <p:spPr>
          <a:xfrm>
            <a:off x="2641074" y="164607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412">
            <a:extLst>
              <a:ext uri="{FF2B5EF4-FFF2-40B4-BE49-F238E27FC236}">
                <a16:creationId xmlns:a16="http://schemas.microsoft.com/office/drawing/2014/main" id="{A2435451-B2EB-C14A-947E-C758C6A70986}"/>
              </a:ext>
            </a:extLst>
          </p:cNvPr>
          <p:cNvSpPr/>
          <p:nvPr/>
        </p:nvSpPr>
        <p:spPr>
          <a:xfrm>
            <a:off x="2870567" y="1607875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413">
            <a:extLst>
              <a:ext uri="{FF2B5EF4-FFF2-40B4-BE49-F238E27FC236}">
                <a16:creationId xmlns:a16="http://schemas.microsoft.com/office/drawing/2014/main" id="{AA12730D-FA91-6940-9039-36715DD6D0AB}"/>
              </a:ext>
            </a:extLst>
          </p:cNvPr>
          <p:cNvSpPr/>
          <p:nvPr/>
        </p:nvSpPr>
        <p:spPr>
          <a:xfrm>
            <a:off x="2387356" y="163402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414">
            <a:extLst>
              <a:ext uri="{FF2B5EF4-FFF2-40B4-BE49-F238E27FC236}">
                <a16:creationId xmlns:a16="http://schemas.microsoft.com/office/drawing/2014/main" id="{D0A85A09-6EAE-F848-BF97-176A9ED95E9E}"/>
              </a:ext>
            </a:extLst>
          </p:cNvPr>
          <p:cNvSpPr/>
          <p:nvPr/>
        </p:nvSpPr>
        <p:spPr>
          <a:xfrm>
            <a:off x="2876917" y="17609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415">
            <a:extLst>
              <a:ext uri="{FF2B5EF4-FFF2-40B4-BE49-F238E27FC236}">
                <a16:creationId xmlns:a16="http://schemas.microsoft.com/office/drawing/2014/main" id="{FFE771B7-02F6-D645-98A8-0BA58FB74A3A}"/>
              </a:ext>
            </a:extLst>
          </p:cNvPr>
          <p:cNvSpPr/>
          <p:nvPr/>
        </p:nvSpPr>
        <p:spPr>
          <a:xfrm>
            <a:off x="2311156" y="19984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416">
            <a:extLst>
              <a:ext uri="{FF2B5EF4-FFF2-40B4-BE49-F238E27FC236}">
                <a16:creationId xmlns:a16="http://schemas.microsoft.com/office/drawing/2014/main" id="{C76B77D5-66B2-6A43-B52F-F73E57FFB80B}"/>
              </a:ext>
            </a:extLst>
          </p:cNvPr>
          <p:cNvSpPr/>
          <p:nvPr/>
        </p:nvSpPr>
        <p:spPr>
          <a:xfrm>
            <a:off x="2520706" y="20238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417">
            <a:extLst>
              <a:ext uri="{FF2B5EF4-FFF2-40B4-BE49-F238E27FC236}">
                <a16:creationId xmlns:a16="http://schemas.microsoft.com/office/drawing/2014/main" id="{A59C2D4D-8577-1742-8687-AD4042C33F51}"/>
              </a:ext>
            </a:extLst>
          </p:cNvPr>
          <p:cNvSpPr/>
          <p:nvPr/>
        </p:nvSpPr>
        <p:spPr>
          <a:xfrm>
            <a:off x="2641074" y="193549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418">
            <a:extLst>
              <a:ext uri="{FF2B5EF4-FFF2-40B4-BE49-F238E27FC236}">
                <a16:creationId xmlns:a16="http://schemas.microsoft.com/office/drawing/2014/main" id="{46102B39-19B6-3941-BAD1-08675F666955}"/>
              </a:ext>
            </a:extLst>
          </p:cNvPr>
          <p:cNvSpPr/>
          <p:nvPr/>
        </p:nvSpPr>
        <p:spPr>
          <a:xfrm>
            <a:off x="2870567" y="190999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419">
            <a:extLst>
              <a:ext uri="{FF2B5EF4-FFF2-40B4-BE49-F238E27FC236}">
                <a16:creationId xmlns:a16="http://schemas.microsoft.com/office/drawing/2014/main" id="{06C340ED-F003-3F42-A2C7-20E83F88B839}"/>
              </a:ext>
            </a:extLst>
          </p:cNvPr>
          <p:cNvSpPr/>
          <p:nvPr/>
        </p:nvSpPr>
        <p:spPr>
          <a:xfrm>
            <a:off x="2387356" y="192344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420">
            <a:extLst>
              <a:ext uri="{FF2B5EF4-FFF2-40B4-BE49-F238E27FC236}">
                <a16:creationId xmlns:a16="http://schemas.microsoft.com/office/drawing/2014/main" id="{FC81F4BA-D79F-0246-A8CC-E80542616CEC}"/>
              </a:ext>
            </a:extLst>
          </p:cNvPr>
          <p:cNvSpPr/>
          <p:nvPr/>
        </p:nvSpPr>
        <p:spPr>
          <a:xfrm>
            <a:off x="2876917" y="20238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421">
            <a:extLst>
              <a:ext uri="{FF2B5EF4-FFF2-40B4-BE49-F238E27FC236}">
                <a16:creationId xmlns:a16="http://schemas.microsoft.com/office/drawing/2014/main" id="{A26142B2-B4C7-CB48-A583-E3A48F6C0361}"/>
              </a:ext>
            </a:extLst>
          </p:cNvPr>
          <p:cNvSpPr/>
          <p:nvPr/>
        </p:nvSpPr>
        <p:spPr>
          <a:xfrm>
            <a:off x="2364544" y="23095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422">
            <a:extLst>
              <a:ext uri="{FF2B5EF4-FFF2-40B4-BE49-F238E27FC236}">
                <a16:creationId xmlns:a16="http://schemas.microsoft.com/office/drawing/2014/main" id="{A61C01BB-235E-6748-89F6-0EB36B40A13C}"/>
              </a:ext>
            </a:extLst>
          </p:cNvPr>
          <p:cNvSpPr/>
          <p:nvPr/>
        </p:nvSpPr>
        <p:spPr>
          <a:xfrm>
            <a:off x="2574094" y="23349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423">
            <a:extLst>
              <a:ext uri="{FF2B5EF4-FFF2-40B4-BE49-F238E27FC236}">
                <a16:creationId xmlns:a16="http://schemas.microsoft.com/office/drawing/2014/main" id="{115FD9FA-6605-C541-9091-80E7DB2AFE03}"/>
              </a:ext>
            </a:extLst>
          </p:cNvPr>
          <p:cNvSpPr/>
          <p:nvPr/>
        </p:nvSpPr>
        <p:spPr>
          <a:xfrm>
            <a:off x="2694463" y="22465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424">
            <a:extLst>
              <a:ext uri="{FF2B5EF4-FFF2-40B4-BE49-F238E27FC236}">
                <a16:creationId xmlns:a16="http://schemas.microsoft.com/office/drawing/2014/main" id="{6E0EB058-2152-0548-9CB7-F9B6EFC81E65}"/>
              </a:ext>
            </a:extLst>
          </p:cNvPr>
          <p:cNvSpPr/>
          <p:nvPr/>
        </p:nvSpPr>
        <p:spPr>
          <a:xfrm>
            <a:off x="2923955" y="220831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425">
            <a:extLst>
              <a:ext uri="{FF2B5EF4-FFF2-40B4-BE49-F238E27FC236}">
                <a16:creationId xmlns:a16="http://schemas.microsoft.com/office/drawing/2014/main" id="{18622946-E0EA-5B4D-B664-DB88E837E6D6}"/>
              </a:ext>
            </a:extLst>
          </p:cNvPr>
          <p:cNvSpPr/>
          <p:nvPr/>
        </p:nvSpPr>
        <p:spPr>
          <a:xfrm>
            <a:off x="2440744" y="223446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426">
            <a:extLst>
              <a:ext uri="{FF2B5EF4-FFF2-40B4-BE49-F238E27FC236}">
                <a16:creationId xmlns:a16="http://schemas.microsoft.com/office/drawing/2014/main" id="{D72572FA-8AEE-0F49-9E3D-B116F6F7744D}"/>
              </a:ext>
            </a:extLst>
          </p:cNvPr>
          <p:cNvSpPr/>
          <p:nvPr/>
        </p:nvSpPr>
        <p:spPr>
          <a:xfrm>
            <a:off x="2930305" y="23349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427">
            <a:extLst>
              <a:ext uri="{FF2B5EF4-FFF2-40B4-BE49-F238E27FC236}">
                <a16:creationId xmlns:a16="http://schemas.microsoft.com/office/drawing/2014/main" id="{A979A96E-A1AF-9745-B8C5-5991DB08D6E8}"/>
              </a:ext>
            </a:extLst>
          </p:cNvPr>
          <p:cNvSpPr/>
          <p:nvPr/>
        </p:nvSpPr>
        <p:spPr>
          <a:xfrm>
            <a:off x="2291214" y="276379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428">
            <a:extLst>
              <a:ext uri="{FF2B5EF4-FFF2-40B4-BE49-F238E27FC236}">
                <a16:creationId xmlns:a16="http://schemas.microsoft.com/office/drawing/2014/main" id="{953CFFC6-2D6C-D34C-92B4-E620CA269CB9}"/>
              </a:ext>
            </a:extLst>
          </p:cNvPr>
          <p:cNvSpPr/>
          <p:nvPr/>
        </p:nvSpPr>
        <p:spPr>
          <a:xfrm>
            <a:off x="2500764" y="278919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429">
            <a:extLst>
              <a:ext uri="{FF2B5EF4-FFF2-40B4-BE49-F238E27FC236}">
                <a16:creationId xmlns:a16="http://schemas.microsoft.com/office/drawing/2014/main" id="{337DC5ED-3375-294B-9346-10CBB488B8DB}"/>
              </a:ext>
            </a:extLst>
          </p:cNvPr>
          <p:cNvSpPr/>
          <p:nvPr/>
        </p:nvSpPr>
        <p:spPr>
          <a:xfrm>
            <a:off x="2621132" y="270080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430">
            <a:extLst>
              <a:ext uri="{FF2B5EF4-FFF2-40B4-BE49-F238E27FC236}">
                <a16:creationId xmlns:a16="http://schemas.microsoft.com/office/drawing/2014/main" id="{48E171FF-4A5E-374A-B311-F9A2455EC45C}"/>
              </a:ext>
            </a:extLst>
          </p:cNvPr>
          <p:cNvSpPr/>
          <p:nvPr/>
        </p:nvSpPr>
        <p:spPr>
          <a:xfrm>
            <a:off x="2850624" y="266260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431">
            <a:extLst>
              <a:ext uri="{FF2B5EF4-FFF2-40B4-BE49-F238E27FC236}">
                <a16:creationId xmlns:a16="http://schemas.microsoft.com/office/drawing/2014/main" id="{073A58FE-6919-A940-8713-D5545A62814C}"/>
              </a:ext>
            </a:extLst>
          </p:cNvPr>
          <p:cNvSpPr/>
          <p:nvPr/>
        </p:nvSpPr>
        <p:spPr>
          <a:xfrm>
            <a:off x="2367414" y="268875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432">
            <a:extLst>
              <a:ext uri="{FF2B5EF4-FFF2-40B4-BE49-F238E27FC236}">
                <a16:creationId xmlns:a16="http://schemas.microsoft.com/office/drawing/2014/main" id="{E8FC9CA4-03DA-C34D-9CBC-1CA3E9978EF8}"/>
              </a:ext>
            </a:extLst>
          </p:cNvPr>
          <p:cNvSpPr/>
          <p:nvPr/>
        </p:nvSpPr>
        <p:spPr>
          <a:xfrm>
            <a:off x="2856974" y="278919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433">
            <a:extLst>
              <a:ext uri="{FF2B5EF4-FFF2-40B4-BE49-F238E27FC236}">
                <a16:creationId xmlns:a16="http://schemas.microsoft.com/office/drawing/2014/main" id="{5E655582-F7DB-3A4C-A340-41D0CECB8BAE}"/>
              </a:ext>
            </a:extLst>
          </p:cNvPr>
          <p:cNvSpPr/>
          <p:nvPr/>
        </p:nvSpPr>
        <p:spPr>
          <a:xfrm>
            <a:off x="2338252" y="30494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434">
            <a:extLst>
              <a:ext uri="{FF2B5EF4-FFF2-40B4-BE49-F238E27FC236}">
                <a16:creationId xmlns:a16="http://schemas.microsoft.com/office/drawing/2014/main" id="{FD6ED9E2-2780-F548-A408-D227AABE0614}"/>
              </a:ext>
            </a:extLst>
          </p:cNvPr>
          <p:cNvSpPr/>
          <p:nvPr/>
        </p:nvSpPr>
        <p:spPr>
          <a:xfrm>
            <a:off x="2547802" y="30748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435">
            <a:extLst>
              <a:ext uri="{FF2B5EF4-FFF2-40B4-BE49-F238E27FC236}">
                <a16:creationId xmlns:a16="http://schemas.microsoft.com/office/drawing/2014/main" id="{FDCFC0C6-F155-5044-AF70-6851CFDEEB8A}"/>
              </a:ext>
            </a:extLst>
          </p:cNvPr>
          <p:cNvSpPr/>
          <p:nvPr/>
        </p:nvSpPr>
        <p:spPr>
          <a:xfrm>
            <a:off x="2668170" y="298644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436">
            <a:extLst>
              <a:ext uri="{FF2B5EF4-FFF2-40B4-BE49-F238E27FC236}">
                <a16:creationId xmlns:a16="http://schemas.microsoft.com/office/drawing/2014/main" id="{5F20760B-5889-EC4F-8FF2-D515CAD75D50}"/>
              </a:ext>
            </a:extLst>
          </p:cNvPr>
          <p:cNvSpPr/>
          <p:nvPr/>
        </p:nvSpPr>
        <p:spPr>
          <a:xfrm>
            <a:off x="2897662" y="29482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437">
            <a:extLst>
              <a:ext uri="{FF2B5EF4-FFF2-40B4-BE49-F238E27FC236}">
                <a16:creationId xmlns:a16="http://schemas.microsoft.com/office/drawing/2014/main" id="{689B08B2-DD51-C34E-896D-AA69B7196BD2}"/>
              </a:ext>
            </a:extLst>
          </p:cNvPr>
          <p:cNvSpPr/>
          <p:nvPr/>
        </p:nvSpPr>
        <p:spPr>
          <a:xfrm>
            <a:off x="2414452" y="297440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438">
            <a:extLst>
              <a:ext uri="{FF2B5EF4-FFF2-40B4-BE49-F238E27FC236}">
                <a16:creationId xmlns:a16="http://schemas.microsoft.com/office/drawing/2014/main" id="{D695AC2D-3AF8-A24A-B2EE-EEF918E1209D}"/>
              </a:ext>
            </a:extLst>
          </p:cNvPr>
          <p:cNvSpPr/>
          <p:nvPr/>
        </p:nvSpPr>
        <p:spPr>
          <a:xfrm>
            <a:off x="2904012" y="307484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439">
            <a:extLst>
              <a:ext uri="{FF2B5EF4-FFF2-40B4-BE49-F238E27FC236}">
                <a16:creationId xmlns:a16="http://schemas.microsoft.com/office/drawing/2014/main" id="{00B3241E-5C25-BF44-A60C-9920ADC1F38C}"/>
              </a:ext>
            </a:extLst>
          </p:cNvPr>
          <p:cNvSpPr/>
          <p:nvPr/>
        </p:nvSpPr>
        <p:spPr>
          <a:xfrm>
            <a:off x="2338252" y="33612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440">
            <a:extLst>
              <a:ext uri="{FF2B5EF4-FFF2-40B4-BE49-F238E27FC236}">
                <a16:creationId xmlns:a16="http://schemas.microsoft.com/office/drawing/2014/main" id="{DB5BA4E9-DC68-6D43-864A-651979BFCBD0}"/>
              </a:ext>
            </a:extLst>
          </p:cNvPr>
          <p:cNvSpPr/>
          <p:nvPr/>
        </p:nvSpPr>
        <p:spPr>
          <a:xfrm>
            <a:off x="2547802" y="33866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441">
            <a:extLst>
              <a:ext uri="{FF2B5EF4-FFF2-40B4-BE49-F238E27FC236}">
                <a16:creationId xmlns:a16="http://schemas.microsoft.com/office/drawing/2014/main" id="{C365A1AF-7EB9-1F42-B3DE-7C7C95569DF4}"/>
              </a:ext>
            </a:extLst>
          </p:cNvPr>
          <p:cNvSpPr/>
          <p:nvPr/>
        </p:nvSpPr>
        <p:spPr>
          <a:xfrm>
            <a:off x="2668170" y="329824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442">
            <a:extLst>
              <a:ext uri="{FF2B5EF4-FFF2-40B4-BE49-F238E27FC236}">
                <a16:creationId xmlns:a16="http://schemas.microsoft.com/office/drawing/2014/main" id="{BABD3978-F19D-3E43-9C31-FD883BE348A4}"/>
              </a:ext>
            </a:extLst>
          </p:cNvPr>
          <p:cNvSpPr/>
          <p:nvPr/>
        </p:nvSpPr>
        <p:spPr>
          <a:xfrm>
            <a:off x="2897662" y="32600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443">
            <a:extLst>
              <a:ext uri="{FF2B5EF4-FFF2-40B4-BE49-F238E27FC236}">
                <a16:creationId xmlns:a16="http://schemas.microsoft.com/office/drawing/2014/main" id="{7009586A-8FC7-9542-B2B6-C9C1699D158C}"/>
              </a:ext>
            </a:extLst>
          </p:cNvPr>
          <p:cNvSpPr/>
          <p:nvPr/>
        </p:nvSpPr>
        <p:spPr>
          <a:xfrm>
            <a:off x="2414452" y="328620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444">
            <a:extLst>
              <a:ext uri="{FF2B5EF4-FFF2-40B4-BE49-F238E27FC236}">
                <a16:creationId xmlns:a16="http://schemas.microsoft.com/office/drawing/2014/main" id="{6539EA0B-1744-CE47-A6AF-255EFC60C8F5}"/>
              </a:ext>
            </a:extLst>
          </p:cNvPr>
          <p:cNvSpPr/>
          <p:nvPr/>
        </p:nvSpPr>
        <p:spPr>
          <a:xfrm>
            <a:off x="2904012" y="338664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445">
            <a:extLst>
              <a:ext uri="{FF2B5EF4-FFF2-40B4-BE49-F238E27FC236}">
                <a16:creationId xmlns:a16="http://schemas.microsoft.com/office/drawing/2014/main" id="{43A40580-DB46-0842-A4F1-AE7409FA3AE8}"/>
              </a:ext>
            </a:extLst>
          </p:cNvPr>
          <p:cNvSpPr/>
          <p:nvPr/>
        </p:nvSpPr>
        <p:spPr>
          <a:xfrm>
            <a:off x="2338252" y="379963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446">
            <a:extLst>
              <a:ext uri="{FF2B5EF4-FFF2-40B4-BE49-F238E27FC236}">
                <a16:creationId xmlns:a16="http://schemas.microsoft.com/office/drawing/2014/main" id="{EBC6DA7A-DED2-9B45-8161-2218AAED0A25}"/>
              </a:ext>
            </a:extLst>
          </p:cNvPr>
          <p:cNvSpPr/>
          <p:nvPr/>
        </p:nvSpPr>
        <p:spPr>
          <a:xfrm>
            <a:off x="2547802" y="382503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447">
            <a:extLst>
              <a:ext uri="{FF2B5EF4-FFF2-40B4-BE49-F238E27FC236}">
                <a16:creationId xmlns:a16="http://schemas.microsoft.com/office/drawing/2014/main" id="{3641AFF1-8DB0-DD45-A792-37188A7C5DC4}"/>
              </a:ext>
            </a:extLst>
          </p:cNvPr>
          <p:cNvSpPr/>
          <p:nvPr/>
        </p:nvSpPr>
        <p:spPr>
          <a:xfrm>
            <a:off x="2668170" y="373663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448">
            <a:extLst>
              <a:ext uri="{FF2B5EF4-FFF2-40B4-BE49-F238E27FC236}">
                <a16:creationId xmlns:a16="http://schemas.microsoft.com/office/drawing/2014/main" id="{47EA9F14-289C-F541-B50F-8C77AFD4258D}"/>
              </a:ext>
            </a:extLst>
          </p:cNvPr>
          <p:cNvSpPr/>
          <p:nvPr/>
        </p:nvSpPr>
        <p:spPr>
          <a:xfrm>
            <a:off x="2897662" y="369844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449">
            <a:extLst>
              <a:ext uri="{FF2B5EF4-FFF2-40B4-BE49-F238E27FC236}">
                <a16:creationId xmlns:a16="http://schemas.microsoft.com/office/drawing/2014/main" id="{35FE2CF6-A995-2E44-8580-10BC71CB95A8}"/>
              </a:ext>
            </a:extLst>
          </p:cNvPr>
          <p:cNvSpPr/>
          <p:nvPr/>
        </p:nvSpPr>
        <p:spPr>
          <a:xfrm>
            <a:off x="2414452" y="3724593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450">
            <a:extLst>
              <a:ext uri="{FF2B5EF4-FFF2-40B4-BE49-F238E27FC236}">
                <a16:creationId xmlns:a16="http://schemas.microsoft.com/office/drawing/2014/main" id="{4D99B81D-1001-A14B-98B5-B5A8B7598C7E}"/>
              </a:ext>
            </a:extLst>
          </p:cNvPr>
          <p:cNvSpPr/>
          <p:nvPr/>
        </p:nvSpPr>
        <p:spPr>
          <a:xfrm>
            <a:off x="2904012" y="382503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451">
            <a:extLst>
              <a:ext uri="{FF2B5EF4-FFF2-40B4-BE49-F238E27FC236}">
                <a16:creationId xmlns:a16="http://schemas.microsoft.com/office/drawing/2014/main" id="{71A8A0A9-B179-0D41-93B2-B45AFA64D0C4}"/>
              </a:ext>
            </a:extLst>
          </p:cNvPr>
          <p:cNvSpPr/>
          <p:nvPr/>
        </p:nvSpPr>
        <p:spPr>
          <a:xfrm>
            <a:off x="2338252" y="419345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452">
            <a:extLst>
              <a:ext uri="{FF2B5EF4-FFF2-40B4-BE49-F238E27FC236}">
                <a16:creationId xmlns:a16="http://schemas.microsoft.com/office/drawing/2014/main" id="{53B284CB-32B6-B348-8E40-32CF88251CEC}"/>
              </a:ext>
            </a:extLst>
          </p:cNvPr>
          <p:cNvSpPr/>
          <p:nvPr/>
        </p:nvSpPr>
        <p:spPr>
          <a:xfrm>
            <a:off x="2547802" y="421885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453">
            <a:extLst>
              <a:ext uri="{FF2B5EF4-FFF2-40B4-BE49-F238E27FC236}">
                <a16:creationId xmlns:a16="http://schemas.microsoft.com/office/drawing/2014/main" id="{4E06BDCA-52B9-CA47-8CC1-6839F4578E53}"/>
              </a:ext>
            </a:extLst>
          </p:cNvPr>
          <p:cNvSpPr/>
          <p:nvPr/>
        </p:nvSpPr>
        <p:spPr>
          <a:xfrm>
            <a:off x="2668170" y="413046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454">
            <a:extLst>
              <a:ext uri="{FF2B5EF4-FFF2-40B4-BE49-F238E27FC236}">
                <a16:creationId xmlns:a16="http://schemas.microsoft.com/office/drawing/2014/main" id="{4243A5FF-C1C3-6E4A-8FC1-E5814CA45AC1}"/>
              </a:ext>
            </a:extLst>
          </p:cNvPr>
          <p:cNvSpPr/>
          <p:nvPr/>
        </p:nvSpPr>
        <p:spPr>
          <a:xfrm>
            <a:off x="2897662" y="409226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455">
            <a:extLst>
              <a:ext uri="{FF2B5EF4-FFF2-40B4-BE49-F238E27FC236}">
                <a16:creationId xmlns:a16="http://schemas.microsoft.com/office/drawing/2014/main" id="{EC8730B7-A24A-0D48-939F-26CF1C87E484}"/>
              </a:ext>
            </a:extLst>
          </p:cNvPr>
          <p:cNvSpPr/>
          <p:nvPr/>
        </p:nvSpPr>
        <p:spPr>
          <a:xfrm>
            <a:off x="2414452" y="411841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456">
            <a:extLst>
              <a:ext uri="{FF2B5EF4-FFF2-40B4-BE49-F238E27FC236}">
                <a16:creationId xmlns:a16="http://schemas.microsoft.com/office/drawing/2014/main" id="{F081F4F5-ADA1-2B44-922B-3D12CBD4C812}"/>
              </a:ext>
            </a:extLst>
          </p:cNvPr>
          <p:cNvSpPr/>
          <p:nvPr/>
        </p:nvSpPr>
        <p:spPr>
          <a:xfrm>
            <a:off x="2904012" y="42188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457">
            <a:extLst>
              <a:ext uri="{FF2B5EF4-FFF2-40B4-BE49-F238E27FC236}">
                <a16:creationId xmlns:a16="http://schemas.microsoft.com/office/drawing/2014/main" id="{872AB4A4-6161-0143-828A-51DADCAF1201}"/>
              </a:ext>
            </a:extLst>
          </p:cNvPr>
          <p:cNvSpPr/>
          <p:nvPr/>
        </p:nvSpPr>
        <p:spPr>
          <a:xfrm>
            <a:off x="2338252" y="547472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458">
            <a:extLst>
              <a:ext uri="{FF2B5EF4-FFF2-40B4-BE49-F238E27FC236}">
                <a16:creationId xmlns:a16="http://schemas.microsoft.com/office/drawing/2014/main" id="{506A51EF-185E-794B-BC7A-ED1A68ECB2AC}"/>
              </a:ext>
            </a:extLst>
          </p:cNvPr>
          <p:cNvSpPr/>
          <p:nvPr/>
        </p:nvSpPr>
        <p:spPr>
          <a:xfrm>
            <a:off x="2547802" y="550012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459">
            <a:extLst>
              <a:ext uri="{FF2B5EF4-FFF2-40B4-BE49-F238E27FC236}">
                <a16:creationId xmlns:a16="http://schemas.microsoft.com/office/drawing/2014/main" id="{1D213054-53C6-1E4B-A38B-A167424B1329}"/>
              </a:ext>
            </a:extLst>
          </p:cNvPr>
          <p:cNvSpPr/>
          <p:nvPr/>
        </p:nvSpPr>
        <p:spPr>
          <a:xfrm>
            <a:off x="2668170" y="541172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460">
            <a:extLst>
              <a:ext uri="{FF2B5EF4-FFF2-40B4-BE49-F238E27FC236}">
                <a16:creationId xmlns:a16="http://schemas.microsoft.com/office/drawing/2014/main" id="{B20DF17F-844E-0644-9F6D-E65708769F30}"/>
              </a:ext>
            </a:extLst>
          </p:cNvPr>
          <p:cNvSpPr/>
          <p:nvPr/>
        </p:nvSpPr>
        <p:spPr>
          <a:xfrm>
            <a:off x="2897662" y="5373533"/>
            <a:ext cx="148918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461">
            <a:extLst>
              <a:ext uri="{FF2B5EF4-FFF2-40B4-BE49-F238E27FC236}">
                <a16:creationId xmlns:a16="http://schemas.microsoft.com/office/drawing/2014/main" id="{96FACF56-1CE9-0F45-ADD7-CE3E930FFC57}"/>
              </a:ext>
            </a:extLst>
          </p:cNvPr>
          <p:cNvSpPr/>
          <p:nvPr/>
        </p:nvSpPr>
        <p:spPr>
          <a:xfrm>
            <a:off x="2414452" y="53996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462">
            <a:extLst>
              <a:ext uri="{FF2B5EF4-FFF2-40B4-BE49-F238E27FC236}">
                <a16:creationId xmlns:a16="http://schemas.microsoft.com/office/drawing/2014/main" id="{F82A5BCB-390E-1E49-8607-015EB59EFE8C}"/>
              </a:ext>
            </a:extLst>
          </p:cNvPr>
          <p:cNvSpPr/>
          <p:nvPr/>
        </p:nvSpPr>
        <p:spPr>
          <a:xfrm>
            <a:off x="2904012" y="550012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463">
            <a:extLst>
              <a:ext uri="{FF2B5EF4-FFF2-40B4-BE49-F238E27FC236}">
                <a16:creationId xmlns:a16="http://schemas.microsoft.com/office/drawing/2014/main" id="{DE00621B-7E69-2E4E-B343-969AEA665EA6}"/>
              </a:ext>
            </a:extLst>
          </p:cNvPr>
          <p:cNvSpPr/>
          <p:nvPr/>
        </p:nvSpPr>
        <p:spPr>
          <a:xfrm>
            <a:off x="2338252" y="586369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464">
            <a:extLst>
              <a:ext uri="{FF2B5EF4-FFF2-40B4-BE49-F238E27FC236}">
                <a16:creationId xmlns:a16="http://schemas.microsoft.com/office/drawing/2014/main" id="{3252B941-7B75-D349-ADEB-3D7971EDA819}"/>
              </a:ext>
            </a:extLst>
          </p:cNvPr>
          <p:cNvSpPr/>
          <p:nvPr/>
        </p:nvSpPr>
        <p:spPr>
          <a:xfrm>
            <a:off x="2547802" y="588909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465">
            <a:extLst>
              <a:ext uri="{FF2B5EF4-FFF2-40B4-BE49-F238E27FC236}">
                <a16:creationId xmlns:a16="http://schemas.microsoft.com/office/drawing/2014/main" id="{D0CE970D-8EDB-C741-B649-51A88207D321}"/>
              </a:ext>
            </a:extLst>
          </p:cNvPr>
          <p:cNvSpPr/>
          <p:nvPr/>
        </p:nvSpPr>
        <p:spPr>
          <a:xfrm>
            <a:off x="2668170" y="580069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466">
            <a:extLst>
              <a:ext uri="{FF2B5EF4-FFF2-40B4-BE49-F238E27FC236}">
                <a16:creationId xmlns:a16="http://schemas.microsoft.com/office/drawing/2014/main" id="{AF08C4DC-C867-8342-9EF7-259D93018AE9}"/>
              </a:ext>
            </a:extLst>
          </p:cNvPr>
          <p:cNvSpPr/>
          <p:nvPr/>
        </p:nvSpPr>
        <p:spPr>
          <a:xfrm>
            <a:off x="2897662" y="576250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467">
            <a:extLst>
              <a:ext uri="{FF2B5EF4-FFF2-40B4-BE49-F238E27FC236}">
                <a16:creationId xmlns:a16="http://schemas.microsoft.com/office/drawing/2014/main" id="{38303721-F9A6-EE48-AEE6-DD7E32117C23}"/>
              </a:ext>
            </a:extLst>
          </p:cNvPr>
          <p:cNvSpPr/>
          <p:nvPr/>
        </p:nvSpPr>
        <p:spPr>
          <a:xfrm>
            <a:off x="2414452" y="578865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468">
            <a:extLst>
              <a:ext uri="{FF2B5EF4-FFF2-40B4-BE49-F238E27FC236}">
                <a16:creationId xmlns:a16="http://schemas.microsoft.com/office/drawing/2014/main" id="{2108BE9D-424C-994E-81D1-368A08E60778}"/>
              </a:ext>
            </a:extLst>
          </p:cNvPr>
          <p:cNvSpPr/>
          <p:nvPr/>
        </p:nvSpPr>
        <p:spPr>
          <a:xfrm>
            <a:off x="2904012" y="588909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469">
            <a:extLst>
              <a:ext uri="{FF2B5EF4-FFF2-40B4-BE49-F238E27FC236}">
                <a16:creationId xmlns:a16="http://schemas.microsoft.com/office/drawing/2014/main" id="{7BB7436F-482A-BB4F-A39C-123CEBF5FF88}"/>
              </a:ext>
            </a:extLst>
          </p:cNvPr>
          <p:cNvSpPr/>
          <p:nvPr/>
        </p:nvSpPr>
        <p:spPr>
          <a:xfrm>
            <a:off x="2338252" y="62637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470">
            <a:extLst>
              <a:ext uri="{FF2B5EF4-FFF2-40B4-BE49-F238E27FC236}">
                <a16:creationId xmlns:a16="http://schemas.microsoft.com/office/drawing/2014/main" id="{B425D599-56F6-9945-9A61-FE17D4730F7B}"/>
              </a:ext>
            </a:extLst>
          </p:cNvPr>
          <p:cNvSpPr/>
          <p:nvPr/>
        </p:nvSpPr>
        <p:spPr>
          <a:xfrm>
            <a:off x="2547802" y="62891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471">
            <a:extLst>
              <a:ext uri="{FF2B5EF4-FFF2-40B4-BE49-F238E27FC236}">
                <a16:creationId xmlns:a16="http://schemas.microsoft.com/office/drawing/2014/main" id="{83AA5F1A-7A06-DF45-8E82-CBF90AFDDB28}"/>
              </a:ext>
            </a:extLst>
          </p:cNvPr>
          <p:cNvSpPr/>
          <p:nvPr/>
        </p:nvSpPr>
        <p:spPr>
          <a:xfrm>
            <a:off x="2668170" y="6200716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472">
            <a:extLst>
              <a:ext uri="{FF2B5EF4-FFF2-40B4-BE49-F238E27FC236}">
                <a16:creationId xmlns:a16="http://schemas.microsoft.com/office/drawing/2014/main" id="{5864CFE2-0016-8B4D-BF9F-94D12B374377}"/>
              </a:ext>
            </a:extLst>
          </p:cNvPr>
          <p:cNvSpPr/>
          <p:nvPr/>
        </p:nvSpPr>
        <p:spPr>
          <a:xfrm>
            <a:off x="2897662" y="617346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473">
            <a:extLst>
              <a:ext uri="{FF2B5EF4-FFF2-40B4-BE49-F238E27FC236}">
                <a16:creationId xmlns:a16="http://schemas.microsoft.com/office/drawing/2014/main" id="{CB0F465F-F5B7-5B4D-A209-526BC23E14EC}"/>
              </a:ext>
            </a:extLst>
          </p:cNvPr>
          <p:cNvSpPr/>
          <p:nvPr/>
        </p:nvSpPr>
        <p:spPr>
          <a:xfrm>
            <a:off x="2414452" y="618867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474">
            <a:extLst>
              <a:ext uri="{FF2B5EF4-FFF2-40B4-BE49-F238E27FC236}">
                <a16:creationId xmlns:a16="http://schemas.microsoft.com/office/drawing/2014/main" id="{F86FDAD1-931C-0846-9113-9DAF78032B6C}"/>
              </a:ext>
            </a:extLst>
          </p:cNvPr>
          <p:cNvSpPr/>
          <p:nvPr/>
        </p:nvSpPr>
        <p:spPr>
          <a:xfrm>
            <a:off x="2904012" y="628910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475">
            <a:extLst>
              <a:ext uri="{FF2B5EF4-FFF2-40B4-BE49-F238E27FC236}">
                <a16:creationId xmlns:a16="http://schemas.microsoft.com/office/drawing/2014/main" id="{910D7C1E-03D4-B745-B3DB-A70951AC65E3}"/>
              </a:ext>
            </a:extLst>
          </p:cNvPr>
          <p:cNvSpPr/>
          <p:nvPr/>
        </p:nvSpPr>
        <p:spPr>
          <a:xfrm>
            <a:off x="3939909" y="1831935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28" name="Shape 476">
            <a:extLst>
              <a:ext uri="{FF2B5EF4-FFF2-40B4-BE49-F238E27FC236}">
                <a16:creationId xmlns:a16="http://schemas.microsoft.com/office/drawing/2014/main" id="{F5A2D6C4-6CFE-C946-B384-A6C333508480}"/>
              </a:ext>
            </a:extLst>
          </p:cNvPr>
          <p:cNvSpPr/>
          <p:nvPr/>
        </p:nvSpPr>
        <p:spPr>
          <a:xfrm>
            <a:off x="3939909" y="213558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29" name="Shape 477">
            <a:extLst>
              <a:ext uri="{FF2B5EF4-FFF2-40B4-BE49-F238E27FC236}">
                <a16:creationId xmlns:a16="http://schemas.microsoft.com/office/drawing/2014/main" id="{DFB85859-89F4-954A-8B1A-440BD25458B7}"/>
              </a:ext>
            </a:extLst>
          </p:cNvPr>
          <p:cNvSpPr/>
          <p:nvPr/>
        </p:nvSpPr>
        <p:spPr>
          <a:xfrm>
            <a:off x="3939909" y="153727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0" name="Shape 478">
            <a:extLst>
              <a:ext uri="{FF2B5EF4-FFF2-40B4-BE49-F238E27FC236}">
                <a16:creationId xmlns:a16="http://schemas.microsoft.com/office/drawing/2014/main" id="{84E2AD87-F939-3742-B1DE-F7171649149D}"/>
              </a:ext>
            </a:extLst>
          </p:cNvPr>
          <p:cNvSpPr/>
          <p:nvPr/>
        </p:nvSpPr>
        <p:spPr>
          <a:xfrm>
            <a:off x="3939909" y="1239766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1" name="Shape 479">
            <a:extLst>
              <a:ext uri="{FF2B5EF4-FFF2-40B4-BE49-F238E27FC236}">
                <a16:creationId xmlns:a16="http://schemas.microsoft.com/office/drawing/2014/main" id="{CAED1213-8B21-1541-AF5F-AB25507C9ED1}"/>
              </a:ext>
            </a:extLst>
          </p:cNvPr>
          <p:cNvSpPr/>
          <p:nvPr/>
        </p:nvSpPr>
        <p:spPr>
          <a:xfrm>
            <a:off x="3939921" y="3605992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480">
            <a:extLst>
              <a:ext uri="{FF2B5EF4-FFF2-40B4-BE49-F238E27FC236}">
                <a16:creationId xmlns:a16="http://schemas.microsoft.com/office/drawing/2014/main" id="{72193C75-D898-9A40-87CC-EE7C49868DA1}"/>
              </a:ext>
            </a:extLst>
          </p:cNvPr>
          <p:cNvSpPr/>
          <p:nvPr/>
        </p:nvSpPr>
        <p:spPr>
          <a:xfrm>
            <a:off x="3939909" y="3165367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3" name="Shape 481">
            <a:extLst>
              <a:ext uri="{FF2B5EF4-FFF2-40B4-BE49-F238E27FC236}">
                <a16:creationId xmlns:a16="http://schemas.microsoft.com/office/drawing/2014/main" id="{4C8D0ED3-1BD2-A847-8E38-C16833CD8382}"/>
              </a:ext>
            </a:extLst>
          </p:cNvPr>
          <p:cNvSpPr/>
          <p:nvPr/>
        </p:nvSpPr>
        <p:spPr>
          <a:xfrm>
            <a:off x="3939909" y="2868714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4" name="Shape 482">
            <a:extLst>
              <a:ext uri="{FF2B5EF4-FFF2-40B4-BE49-F238E27FC236}">
                <a16:creationId xmlns:a16="http://schemas.microsoft.com/office/drawing/2014/main" id="{CC4405D7-0597-244E-AE4C-A3B1BD6C03CB}"/>
              </a:ext>
            </a:extLst>
          </p:cNvPr>
          <p:cNvSpPr/>
          <p:nvPr/>
        </p:nvSpPr>
        <p:spPr>
          <a:xfrm>
            <a:off x="3939909" y="2572061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5" name="Shape 483">
            <a:extLst>
              <a:ext uri="{FF2B5EF4-FFF2-40B4-BE49-F238E27FC236}">
                <a16:creationId xmlns:a16="http://schemas.microsoft.com/office/drawing/2014/main" id="{8190C186-B41F-9946-945B-52811232A907}"/>
              </a:ext>
            </a:extLst>
          </p:cNvPr>
          <p:cNvSpPr/>
          <p:nvPr/>
        </p:nvSpPr>
        <p:spPr>
          <a:xfrm>
            <a:off x="3939921" y="3939130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Shape 484">
            <a:extLst>
              <a:ext uri="{FF2B5EF4-FFF2-40B4-BE49-F238E27FC236}">
                <a16:creationId xmlns:a16="http://schemas.microsoft.com/office/drawing/2014/main" id="{50484715-B110-8A40-BA34-177EADCB761D}"/>
              </a:ext>
            </a:extLst>
          </p:cNvPr>
          <p:cNvSpPr/>
          <p:nvPr/>
        </p:nvSpPr>
        <p:spPr>
          <a:xfrm>
            <a:off x="3939433" y="5279097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Shape 485">
            <a:extLst>
              <a:ext uri="{FF2B5EF4-FFF2-40B4-BE49-F238E27FC236}">
                <a16:creationId xmlns:a16="http://schemas.microsoft.com/office/drawing/2014/main" id="{5251007D-3804-B74C-8CB5-6DD43E8D0B89}"/>
              </a:ext>
            </a:extLst>
          </p:cNvPr>
          <p:cNvSpPr/>
          <p:nvPr/>
        </p:nvSpPr>
        <p:spPr>
          <a:xfrm>
            <a:off x="3939909" y="5680482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*0.2</a:t>
            </a:r>
          </a:p>
        </p:txBody>
      </p:sp>
      <p:sp>
        <p:nvSpPr>
          <p:cNvPr id="138" name="Shape 486">
            <a:extLst>
              <a:ext uri="{FF2B5EF4-FFF2-40B4-BE49-F238E27FC236}">
                <a16:creationId xmlns:a16="http://schemas.microsoft.com/office/drawing/2014/main" id="{6E3A57A3-E00D-E844-BD39-5B132AEAD29F}"/>
              </a:ext>
            </a:extLst>
          </p:cNvPr>
          <p:cNvSpPr/>
          <p:nvPr/>
        </p:nvSpPr>
        <p:spPr>
          <a:xfrm>
            <a:off x="3939921" y="6074679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Shape 488">
            <a:extLst>
              <a:ext uri="{FF2B5EF4-FFF2-40B4-BE49-F238E27FC236}">
                <a16:creationId xmlns:a16="http://schemas.microsoft.com/office/drawing/2014/main" id="{AE2E792B-1CD2-9E4C-81BF-A7DB1EAA65C4}"/>
              </a:ext>
            </a:extLst>
          </p:cNvPr>
          <p:cNvSpPr/>
          <p:nvPr/>
        </p:nvSpPr>
        <p:spPr>
          <a:xfrm>
            <a:off x="7546351" y="6490891"/>
            <a:ext cx="1181101" cy="241301"/>
          </a:xfrm>
          <a:prstGeom prst="roundRect">
            <a:avLst>
              <a:gd name="adj" fmla="val 50000"/>
            </a:avLst>
          </a:prstGeom>
          <a:solidFill>
            <a:srgbClr val="B36AE2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8A12B5E-C753-1844-8090-12A5445951D2}"/>
              </a:ext>
            </a:extLst>
          </p:cNvPr>
          <p:cNvSpPr/>
          <p:nvPr/>
        </p:nvSpPr>
        <p:spPr>
          <a:xfrm>
            <a:off x="3256565" y="1275996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BEE832E-D030-574B-869C-5488355374B5}"/>
              </a:ext>
            </a:extLst>
          </p:cNvPr>
          <p:cNvSpPr/>
          <p:nvPr/>
        </p:nvSpPr>
        <p:spPr>
          <a:xfrm>
            <a:off x="3256565" y="155622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15D56A9-0D31-634A-9097-6D5BD39ED3F4}"/>
              </a:ext>
            </a:extLst>
          </p:cNvPr>
          <p:cNvSpPr/>
          <p:nvPr/>
        </p:nvSpPr>
        <p:spPr>
          <a:xfrm>
            <a:off x="3256565" y="187621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11E33DA-D99E-8943-803A-4DF97E58A507}"/>
              </a:ext>
            </a:extLst>
          </p:cNvPr>
          <p:cNvSpPr/>
          <p:nvPr/>
        </p:nvSpPr>
        <p:spPr>
          <a:xfrm>
            <a:off x="3256565" y="216400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BC03AC-2F99-2B4E-9F0B-0B8F6A5D07A4}"/>
              </a:ext>
            </a:extLst>
          </p:cNvPr>
          <p:cNvSpPr/>
          <p:nvPr/>
        </p:nvSpPr>
        <p:spPr>
          <a:xfrm>
            <a:off x="3256565" y="2599221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2B135E0-ED5B-4945-8502-B9413C4003A6}"/>
              </a:ext>
            </a:extLst>
          </p:cNvPr>
          <p:cNvSpPr/>
          <p:nvPr/>
        </p:nvSpPr>
        <p:spPr>
          <a:xfrm>
            <a:off x="3256565" y="292260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2E58DB4-A9CC-3647-B789-410AB9E204BC}"/>
              </a:ext>
            </a:extLst>
          </p:cNvPr>
          <p:cNvSpPr/>
          <p:nvPr/>
        </p:nvSpPr>
        <p:spPr>
          <a:xfrm>
            <a:off x="3256565" y="324599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B76315D-8060-AC4B-BC4A-D331CE7BF2DD}"/>
              </a:ext>
            </a:extLst>
          </p:cNvPr>
          <p:cNvSpPr/>
          <p:nvPr/>
        </p:nvSpPr>
        <p:spPr>
          <a:xfrm>
            <a:off x="3256565" y="363278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ECD8C42-4F1E-BE45-BB89-4CD3455CE231}"/>
              </a:ext>
            </a:extLst>
          </p:cNvPr>
          <p:cNvSpPr/>
          <p:nvPr/>
        </p:nvSpPr>
        <p:spPr>
          <a:xfrm>
            <a:off x="3256565" y="4021667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D9F3D95-7262-0742-B99F-738281C5ABDE}"/>
              </a:ext>
            </a:extLst>
          </p:cNvPr>
          <p:cNvSpPr/>
          <p:nvPr/>
        </p:nvSpPr>
        <p:spPr>
          <a:xfrm>
            <a:off x="3256565" y="531610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B617E53-B2D7-564E-AFE4-409AA22D77CD}"/>
              </a:ext>
            </a:extLst>
          </p:cNvPr>
          <p:cNvSpPr/>
          <p:nvPr/>
        </p:nvSpPr>
        <p:spPr>
          <a:xfrm>
            <a:off x="3256565" y="5711324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3C42621-FB04-DC48-8F6D-33F1D017C63B}"/>
              </a:ext>
            </a:extLst>
          </p:cNvPr>
          <p:cNvSpPr/>
          <p:nvPr/>
        </p:nvSpPr>
        <p:spPr>
          <a:xfrm>
            <a:off x="3256565" y="6119670"/>
            <a:ext cx="3527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A34356F-8EE8-C04D-BE01-BFD3330EA07E}"/>
              </a:ext>
            </a:extLst>
          </p:cNvPr>
          <p:cNvSpPr/>
          <p:nvPr/>
        </p:nvSpPr>
        <p:spPr>
          <a:xfrm>
            <a:off x="6515444" y="651146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00BAD5B-3D31-7C47-B5E7-6E6B0BC78033}"/>
              </a:ext>
            </a:extLst>
          </p:cNvPr>
          <p:cNvSpPr/>
          <p:nvPr/>
        </p:nvSpPr>
        <p:spPr>
          <a:xfrm>
            <a:off x="6456897" y="142611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63141B6-F4D6-3144-9504-2F6402E5619B}"/>
              </a:ext>
            </a:extLst>
          </p:cNvPr>
          <p:cNvSpPr/>
          <p:nvPr/>
        </p:nvSpPr>
        <p:spPr>
          <a:xfrm>
            <a:off x="6469227" y="2910162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5" name="Connector 360">
            <a:extLst>
              <a:ext uri="{FF2B5EF4-FFF2-40B4-BE49-F238E27FC236}">
                <a16:creationId xmlns:a16="http://schemas.microsoft.com/office/drawing/2014/main" id="{4D1D6EFE-59D4-F044-9548-05F063A0841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9337" y="5434464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6" name="Connector 360">
            <a:extLst>
              <a:ext uri="{FF2B5EF4-FFF2-40B4-BE49-F238E27FC236}">
                <a16:creationId xmlns:a16="http://schemas.microsoft.com/office/drawing/2014/main" id="{1D565061-AFFA-4147-A949-335F946B0C1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9337" y="5810200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7" name="Connector 360">
            <a:extLst>
              <a:ext uri="{FF2B5EF4-FFF2-40B4-BE49-F238E27FC236}">
                <a16:creationId xmlns:a16="http://schemas.microsoft.com/office/drawing/2014/main" id="{EF299924-139B-D34A-B634-D240D9062F8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8377" y="6219151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58" name="Shape 491">
            <a:extLst>
              <a:ext uri="{FF2B5EF4-FFF2-40B4-BE49-F238E27FC236}">
                <a16:creationId xmlns:a16="http://schemas.microsoft.com/office/drawing/2014/main" id="{24924776-1327-524B-96DC-6243985E0D95}"/>
              </a:ext>
            </a:extLst>
          </p:cNvPr>
          <p:cNvSpPr/>
          <p:nvPr/>
        </p:nvSpPr>
        <p:spPr>
          <a:xfrm>
            <a:off x="4685007" y="646293"/>
            <a:ext cx="1292441" cy="5805378"/>
          </a:xfrm>
          <a:prstGeom prst="rect">
            <a:avLst/>
          </a:prstGeom>
          <a:solidFill>
            <a:srgbClr val="70BF41">
              <a:alpha val="20000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Shape 338">
            <a:extLst>
              <a:ext uri="{FF2B5EF4-FFF2-40B4-BE49-F238E27FC236}">
                <a16:creationId xmlns:a16="http://schemas.microsoft.com/office/drawing/2014/main" id="{AC3B19B1-E91A-834F-BA10-B9766CB30476}"/>
              </a:ext>
            </a:extLst>
          </p:cNvPr>
          <p:cNvSpPr/>
          <p:nvPr/>
        </p:nvSpPr>
        <p:spPr>
          <a:xfrm>
            <a:off x="4751181" y="690110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Genomics England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Shape 339">
            <a:extLst>
              <a:ext uri="{FF2B5EF4-FFF2-40B4-BE49-F238E27FC236}">
                <a16:creationId xmlns:a16="http://schemas.microsoft.com/office/drawing/2014/main" id="{39736758-5715-9B4F-8883-21018861F157}"/>
              </a:ext>
            </a:extLst>
          </p:cNvPr>
          <p:cNvSpPr/>
          <p:nvPr/>
        </p:nvSpPr>
        <p:spPr>
          <a:xfrm>
            <a:off x="4751181" y="99203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PheWAS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catalog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Shape 372">
            <a:extLst>
              <a:ext uri="{FF2B5EF4-FFF2-40B4-BE49-F238E27FC236}">
                <a16:creationId xmlns:a16="http://schemas.microsoft.com/office/drawing/2014/main" id="{EF9D1F03-CBF9-2E4C-8DC0-97520BD70ACE}"/>
              </a:ext>
            </a:extLst>
          </p:cNvPr>
          <p:cNvSpPr/>
          <p:nvPr/>
        </p:nvSpPr>
        <p:spPr>
          <a:xfrm>
            <a:off x="2250188" y="699367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Shape 373">
            <a:extLst>
              <a:ext uri="{FF2B5EF4-FFF2-40B4-BE49-F238E27FC236}">
                <a16:creationId xmlns:a16="http://schemas.microsoft.com/office/drawing/2014/main" id="{70E16817-3DBA-C14F-93B5-B3B51EA73792}"/>
              </a:ext>
            </a:extLst>
          </p:cNvPr>
          <p:cNvSpPr/>
          <p:nvPr/>
        </p:nvSpPr>
        <p:spPr>
          <a:xfrm>
            <a:off x="2404662" y="75068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" name="Connector 375">
            <a:extLst>
              <a:ext uri="{FF2B5EF4-FFF2-40B4-BE49-F238E27FC236}">
                <a16:creationId xmlns:a16="http://schemas.microsoft.com/office/drawing/2014/main" id="{9D20EB7E-B663-3946-831A-9A6E8FFBE7D5}"/>
              </a:ext>
            </a:extLst>
          </p:cNvPr>
          <p:cNvCxnSpPr>
            <a:cxnSpLocks noChangeAspect="1"/>
            <a:endCxn id="159" idx="0"/>
          </p:cNvCxnSpPr>
          <p:nvPr/>
        </p:nvCxnSpPr>
        <p:spPr>
          <a:xfrm flipV="1">
            <a:off x="3212589" y="803695"/>
            <a:ext cx="1440000" cy="784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65" name="Connector 377">
            <a:extLst>
              <a:ext uri="{FF2B5EF4-FFF2-40B4-BE49-F238E27FC236}">
                <a16:creationId xmlns:a16="http://schemas.microsoft.com/office/drawing/2014/main" id="{446EB0F2-E856-7F47-992B-DA689313C490}"/>
              </a:ext>
            </a:extLst>
          </p:cNvPr>
          <p:cNvCxnSpPr>
            <a:cxnSpLocks noChangeAspect="1"/>
            <a:endCxn id="160" idx="0"/>
          </p:cNvCxnSpPr>
          <p:nvPr/>
        </p:nvCxnSpPr>
        <p:spPr>
          <a:xfrm flipV="1">
            <a:off x="3212589" y="110561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66" name="Shape 404">
            <a:extLst>
              <a:ext uri="{FF2B5EF4-FFF2-40B4-BE49-F238E27FC236}">
                <a16:creationId xmlns:a16="http://schemas.microsoft.com/office/drawing/2014/main" id="{4D9E96CA-CDA1-7B4A-951F-0B6173FCF217}"/>
              </a:ext>
            </a:extLst>
          </p:cNvPr>
          <p:cNvSpPr/>
          <p:nvPr/>
        </p:nvSpPr>
        <p:spPr>
          <a:xfrm>
            <a:off x="2322113" y="8522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Shape 405">
            <a:extLst>
              <a:ext uri="{FF2B5EF4-FFF2-40B4-BE49-F238E27FC236}">
                <a16:creationId xmlns:a16="http://schemas.microsoft.com/office/drawing/2014/main" id="{912516DD-7684-1E47-8DDA-0FD63761A7D8}"/>
              </a:ext>
            </a:extLst>
          </p:cNvPr>
          <p:cNvSpPr/>
          <p:nvPr/>
        </p:nvSpPr>
        <p:spPr>
          <a:xfrm>
            <a:off x="2531663" y="8776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Shape 406">
            <a:extLst>
              <a:ext uri="{FF2B5EF4-FFF2-40B4-BE49-F238E27FC236}">
                <a16:creationId xmlns:a16="http://schemas.microsoft.com/office/drawing/2014/main" id="{C8E4C3D0-4872-7F4D-886C-05FCA588FB10}"/>
              </a:ext>
            </a:extLst>
          </p:cNvPr>
          <p:cNvSpPr/>
          <p:nvPr/>
        </p:nvSpPr>
        <p:spPr>
          <a:xfrm>
            <a:off x="2652031" y="789295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Shape 407">
            <a:extLst>
              <a:ext uri="{FF2B5EF4-FFF2-40B4-BE49-F238E27FC236}">
                <a16:creationId xmlns:a16="http://schemas.microsoft.com/office/drawing/2014/main" id="{CF58DC70-E242-0245-9BFA-723F1816BD3F}"/>
              </a:ext>
            </a:extLst>
          </p:cNvPr>
          <p:cNvSpPr/>
          <p:nvPr/>
        </p:nvSpPr>
        <p:spPr>
          <a:xfrm>
            <a:off x="2881524" y="751099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Shape 408">
            <a:extLst>
              <a:ext uri="{FF2B5EF4-FFF2-40B4-BE49-F238E27FC236}">
                <a16:creationId xmlns:a16="http://schemas.microsoft.com/office/drawing/2014/main" id="{45F660BC-B1F9-3141-AA20-763BE8870738}"/>
              </a:ext>
            </a:extLst>
          </p:cNvPr>
          <p:cNvSpPr/>
          <p:nvPr/>
        </p:nvSpPr>
        <p:spPr>
          <a:xfrm>
            <a:off x="2881524" y="86291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Shape 409">
            <a:extLst>
              <a:ext uri="{FF2B5EF4-FFF2-40B4-BE49-F238E27FC236}">
                <a16:creationId xmlns:a16="http://schemas.microsoft.com/office/drawing/2014/main" id="{86D6E589-4569-6243-A814-6C95043701DB}"/>
              </a:ext>
            </a:extLst>
          </p:cNvPr>
          <p:cNvSpPr/>
          <p:nvPr/>
        </p:nvSpPr>
        <p:spPr>
          <a:xfrm>
            <a:off x="2315763" y="112911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Shape 411">
            <a:extLst>
              <a:ext uri="{FF2B5EF4-FFF2-40B4-BE49-F238E27FC236}">
                <a16:creationId xmlns:a16="http://schemas.microsoft.com/office/drawing/2014/main" id="{ADBB5B01-97F6-E54B-BB38-3C2E64DFF9E6}"/>
              </a:ext>
            </a:extLst>
          </p:cNvPr>
          <p:cNvSpPr/>
          <p:nvPr/>
        </p:nvSpPr>
        <p:spPr>
          <a:xfrm>
            <a:off x="2645681" y="106612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Shape 412">
            <a:extLst>
              <a:ext uri="{FF2B5EF4-FFF2-40B4-BE49-F238E27FC236}">
                <a16:creationId xmlns:a16="http://schemas.microsoft.com/office/drawing/2014/main" id="{F6E36A3E-87FB-A740-9C5F-91BBBB43BDDA}"/>
              </a:ext>
            </a:extLst>
          </p:cNvPr>
          <p:cNvSpPr/>
          <p:nvPr/>
        </p:nvSpPr>
        <p:spPr>
          <a:xfrm>
            <a:off x="2875174" y="1027925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Shape 413">
            <a:extLst>
              <a:ext uri="{FF2B5EF4-FFF2-40B4-BE49-F238E27FC236}">
                <a16:creationId xmlns:a16="http://schemas.microsoft.com/office/drawing/2014/main" id="{E304EA43-F227-7745-A394-86797EC4D4A2}"/>
              </a:ext>
            </a:extLst>
          </p:cNvPr>
          <p:cNvSpPr/>
          <p:nvPr/>
        </p:nvSpPr>
        <p:spPr>
          <a:xfrm>
            <a:off x="2391963" y="105407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Shape 477">
            <a:extLst>
              <a:ext uri="{FF2B5EF4-FFF2-40B4-BE49-F238E27FC236}">
                <a16:creationId xmlns:a16="http://schemas.microsoft.com/office/drawing/2014/main" id="{5FF81649-F268-C14C-B83B-DF273326C6BA}"/>
              </a:ext>
            </a:extLst>
          </p:cNvPr>
          <p:cNvSpPr/>
          <p:nvPr/>
        </p:nvSpPr>
        <p:spPr>
          <a:xfrm>
            <a:off x="3939909" y="95732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76" name="Shape 478">
            <a:extLst>
              <a:ext uri="{FF2B5EF4-FFF2-40B4-BE49-F238E27FC236}">
                <a16:creationId xmlns:a16="http://schemas.microsoft.com/office/drawing/2014/main" id="{6F84A4E5-FE33-C34C-B99E-2412FD23D319}"/>
              </a:ext>
            </a:extLst>
          </p:cNvPr>
          <p:cNvSpPr/>
          <p:nvPr/>
        </p:nvSpPr>
        <p:spPr>
          <a:xfrm>
            <a:off x="3939909" y="646564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38A17A5-BD7E-6940-8532-73821E24A344}"/>
              </a:ext>
            </a:extLst>
          </p:cNvPr>
          <p:cNvSpPr/>
          <p:nvPr/>
        </p:nvSpPr>
        <p:spPr>
          <a:xfrm>
            <a:off x="3253031" y="668214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Shape 372">
            <a:extLst>
              <a:ext uri="{FF2B5EF4-FFF2-40B4-BE49-F238E27FC236}">
                <a16:creationId xmlns:a16="http://schemas.microsoft.com/office/drawing/2014/main" id="{32AA3BB8-BE14-D247-8397-3315DF733E0B}"/>
              </a:ext>
            </a:extLst>
          </p:cNvPr>
          <p:cNvSpPr/>
          <p:nvPr/>
        </p:nvSpPr>
        <p:spPr>
          <a:xfrm>
            <a:off x="2250188" y="992034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Shape 405">
            <a:extLst>
              <a:ext uri="{FF2B5EF4-FFF2-40B4-BE49-F238E27FC236}">
                <a16:creationId xmlns:a16="http://schemas.microsoft.com/office/drawing/2014/main" id="{C1FD79C1-CB49-AD4C-A78C-08F85F1263AE}"/>
              </a:ext>
            </a:extLst>
          </p:cNvPr>
          <p:cNvSpPr/>
          <p:nvPr/>
        </p:nvSpPr>
        <p:spPr>
          <a:xfrm>
            <a:off x="2609604" y="11582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Shape 408">
            <a:extLst>
              <a:ext uri="{FF2B5EF4-FFF2-40B4-BE49-F238E27FC236}">
                <a16:creationId xmlns:a16="http://schemas.microsoft.com/office/drawing/2014/main" id="{FFC15415-1EC7-DF4F-8BB5-84DB1C7A2736}"/>
              </a:ext>
            </a:extLst>
          </p:cNvPr>
          <p:cNvSpPr/>
          <p:nvPr/>
        </p:nvSpPr>
        <p:spPr>
          <a:xfrm>
            <a:off x="2959465" y="114351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0FAC297-8D88-9A4F-985D-BD153B046CB9}"/>
              </a:ext>
            </a:extLst>
          </p:cNvPr>
          <p:cNvSpPr/>
          <p:nvPr/>
        </p:nvSpPr>
        <p:spPr>
          <a:xfrm>
            <a:off x="3250707" y="96863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Right Brace 182">
            <a:extLst>
              <a:ext uri="{FF2B5EF4-FFF2-40B4-BE49-F238E27FC236}">
                <a16:creationId xmlns:a16="http://schemas.microsoft.com/office/drawing/2014/main" id="{2BFE111B-9878-E746-8647-44D33509988F}"/>
              </a:ext>
            </a:extLst>
          </p:cNvPr>
          <p:cNvSpPr/>
          <p:nvPr/>
        </p:nvSpPr>
        <p:spPr>
          <a:xfrm>
            <a:off x="6161509" y="779489"/>
            <a:ext cx="261121" cy="1562064"/>
          </a:xfrm>
          <a:prstGeom prst="rightBrace">
            <a:avLst>
              <a:gd name="adj1" fmla="val 8333"/>
              <a:gd name="adj2" fmla="val 49349"/>
            </a:avLst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Right Brace 183">
            <a:extLst>
              <a:ext uri="{FF2B5EF4-FFF2-40B4-BE49-F238E27FC236}">
                <a16:creationId xmlns:a16="http://schemas.microsoft.com/office/drawing/2014/main" id="{13265907-4DB4-3D43-B9B9-651CF5F7CD04}"/>
              </a:ext>
            </a:extLst>
          </p:cNvPr>
          <p:cNvSpPr/>
          <p:nvPr/>
        </p:nvSpPr>
        <p:spPr>
          <a:xfrm>
            <a:off x="6161509" y="2632694"/>
            <a:ext cx="211997" cy="779349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5" name="Connector 360">
            <a:extLst>
              <a:ext uri="{FF2B5EF4-FFF2-40B4-BE49-F238E27FC236}">
                <a16:creationId xmlns:a16="http://schemas.microsoft.com/office/drawing/2014/main" id="{443B3F26-509D-CE40-B382-6252993CD05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25940" y="3028607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6" name="Connector 360">
            <a:extLst>
              <a:ext uri="{FF2B5EF4-FFF2-40B4-BE49-F238E27FC236}">
                <a16:creationId xmlns:a16="http://schemas.microsoft.com/office/drawing/2014/main" id="{4FC508CC-8517-D149-8DA3-423B499A22B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6866" y="1552742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7" name="Connector 360">
            <a:extLst>
              <a:ext uri="{FF2B5EF4-FFF2-40B4-BE49-F238E27FC236}">
                <a16:creationId xmlns:a16="http://schemas.microsoft.com/office/drawing/2014/main" id="{E23B8FD4-5925-944B-981D-060895C55B5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3509" y="3768403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8" name="Connector 360">
            <a:extLst>
              <a:ext uri="{FF2B5EF4-FFF2-40B4-BE49-F238E27FC236}">
                <a16:creationId xmlns:a16="http://schemas.microsoft.com/office/drawing/2014/main" id="{D1A5B5BB-105E-DD4F-BFF5-D1D5155DEDF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16711" y="6618961"/>
            <a:ext cx="719999" cy="322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9" name="Connector 360">
            <a:extLst>
              <a:ext uri="{FF2B5EF4-FFF2-40B4-BE49-F238E27FC236}">
                <a16:creationId xmlns:a16="http://schemas.microsoft.com/office/drawing/2014/main" id="{386A2A13-1F36-A748-8D57-1C7C4BDCC0C6}"/>
              </a:ext>
            </a:extLst>
          </p:cNvPr>
          <p:cNvCxnSpPr>
            <a:cxnSpLocks noChangeAspect="1"/>
          </p:cNvCxnSpPr>
          <p:nvPr/>
        </p:nvCxnSpPr>
        <p:spPr>
          <a:xfrm>
            <a:off x="5662169" y="6625222"/>
            <a:ext cx="846230" cy="0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headEnd type="none"/>
            <a:tailEnd type="none"/>
          </a:ln>
        </p:spPr>
      </p:cxnSp>
      <p:cxnSp>
        <p:nvCxnSpPr>
          <p:cNvPr id="190" name="Connector 360">
            <a:extLst>
              <a:ext uri="{FF2B5EF4-FFF2-40B4-BE49-F238E27FC236}">
                <a16:creationId xmlns:a16="http://schemas.microsoft.com/office/drawing/2014/main" id="{9E5AD7A1-3532-0F48-8F16-49D059E6B584}"/>
              </a:ext>
            </a:extLst>
          </p:cNvPr>
          <p:cNvCxnSpPr>
            <a:cxnSpLocks noChangeAspect="1"/>
          </p:cNvCxnSpPr>
          <p:nvPr/>
        </p:nvCxnSpPr>
        <p:spPr>
          <a:xfrm rot="5400000">
            <a:off x="5554171" y="6517185"/>
            <a:ext cx="215996" cy="0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headEnd type="none"/>
            <a:tailEnd type="none"/>
          </a:ln>
        </p:spPr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95FAE83-601C-7B44-B286-17BF7B132D34}"/>
              </a:ext>
            </a:extLst>
          </p:cNvPr>
          <p:cNvSpPr/>
          <p:nvPr/>
        </p:nvSpPr>
        <p:spPr>
          <a:xfrm>
            <a:off x="3217790" y="6217472"/>
            <a:ext cx="1707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factor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1710838-1277-864D-B856-A3526F77C168}"/>
              </a:ext>
            </a:extLst>
          </p:cNvPr>
          <p:cNvSpPr txBox="1"/>
          <p:nvPr/>
        </p:nvSpPr>
        <p:spPr>
          <a:xfrm>
            <a:off x="2535182" y="59006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Shape 338">
            <a:extLst>
              <a:ext uri="{FF2B5EF4-FFF2-40B4-BE49-F238E27FC236}">
                <a16:creationId xmlns:a16="http://schemas.microsoft.com/office/drawing/2014/main" id="{DD4B693E-5105-2545-909A-A258733AD165}"/>
              </a:ext>
            </a:extLst>
          </p:cNvPr>
          <p:cNvSpPr/>
          <p:nvPr/>
        </p:nvSpPr>
        <p:spPr>
          <a:xfrm>
            <a:off x="4728799" y="4337376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SLAPenrich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Shape 339">
            <a:extLst>
              <a:ext uri="{FF2B5EF4-FFF2-40B4-BE49-F238E27FC236}">
                <a16:creationId xmlns:a16="http://schemas.microsoft.com/office/drawing/2014/main" id="{9F2E4B61-5C30-AA48-A0D8-6818029168A5}"/>
              </a:ext>
            </a:extLst>
          </p:cNvPr>
          <p:cNvSpPr/>
          <p:nvPr/>
        </p:nvSpPr>
        <p:spPr>
          <a:xfrm>
            <a:off x="4728799" y="4639300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Shape 367">
            <a:extLst>
              <a:ext uri="{FF2B5EF4-FFF2-40B4-BE49-F238E27FC236}">
                <a16:creationId xmlns:a16="http://schemas.microsoft.com/office/drawing/2014/main" id="{3D46E8D8-300E-D941-A2D1-F84DFA5811E1}"/>
              </a:ext>
            </a:extLst>
          </p:cNvPr>
          <p:cNvSpPr/>
          <p:nvPr/>
        </p:nvSpPr>
        <p:spPr>
          <a:xfrm>
            <a:off x="2250657" y="4367697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6" name="Connector 381">
            <a:extLst>
              <a:ext uri="{FF2B5EF4-FFF2-40B4-BE49-F238E27FC236}">
                <a16:creationId xmlns:a16="http://schemas.microsoft.com/office/drawing/2014/main" id="{23BF0A53-9A37-5B48-BC2F-D3CB41E3659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204917" y="4458383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97" name="Shape 451">
            <a:extLst>
              <a:ext uri="{FF2B5EF4-FFF2-40B4-BE49-F238E27FC236}">
                <a16:creationId xmlns:a16="http://schemas.microsoft.com/office/drawing/2014/main" id="{2DC78F30-951C-CC45-AEEE-A6BB9BB26FF5}"/>
              </a:ext>
            </a:extLst>
          </p:cNvPr>
          <p:cNvSpPr/>
          <p:nvPr/>
        </p:nvSpPr>
        <p:spPr>
          <a:xfrm>
            <a:off x="2751366" y="453575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Shape 452">
            <a:extLst>
              <a:ext uri="{FF2B5EF4-FFF2-40B4-BE49-F238E27FC236}">
                <a16:creationId xmlns:a16="http://schemas.microsoft.com/office/drawing/2014/main" id="{543A9F20-CF0A-154D-96BB-04BB996675AE}"/>
              </a:ext>
            </a:extLst>
          </p:cNvPr>
          <p:cNvSpPr/>
          <p:nvPr/>
        </p:nvSpPr>
        <p:spPr>
          <a:xfrm>
            <a:off x="2700202" y="440430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Shape 456">
            <a:extLst>
              <a:ext uri="{FF2B5EF4-FFF2-40B4-BE49-F238E27FC236}">
                <a16:creationId xmlns:a16="http://schemas.microsoft.com/office/drawing/2014/main" id="{AD97816E-8E3C-6849-821F-CDDA62E76D3C}"/>
              </a:ext>
            </a:extLst>
          </p:cNvPr>
          <p:cNvSpPr/>
          <p:nvPr/>
        </p:nvSpPr>
        <p:spPr>
          <a:xfrm>
            <a:off x="3004572" y="439566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F5D72BD-3D86-AB40-ACF1-E9D5F6F6828E}"/>
              </a:ext>
            </a:extLst>
          </p:cNvPr>
          <p:cNvSpPr/>
          <p:nvPr/>
        </p:nvSpPr>
        <p:spPr>
          <a:xfrm>
            <a:off x="3261641" y="433857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Shape 367">
            <a:extLst>
              <a:ext uri="{FF2B5EF4-FFF2-40B4-BE49-F238E27FC236}">
                <a16:creationId xmlns:a16="http://schemas.microsoft.com/office/drawing/2014/main" id="{68DB4267-6A10-4A40-96AA-AB697EEA3D56}"/>
              </a:ext>
            </a:extLst>
          </p:cNvPr>
          <p:cNvSpPr/>
          <p:nvPr/>
        </p:nvSpPr>
        <p:spPr>
          <a:xfrm>
            <a:off x="2248202" y="4657918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2" name="Connector 381">
            <a:extLst>
              <a:ext uri="{FF2B5EF4-FFF2-40B4-BE49-F238E27FC236}">
                <a16:creationId xmlns:a16="http://schemas.microsoft.com/office/drawing/2014/main" id="{1A78179A-5BD2-3744-ACF6-F2111B6DD40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202462" y="474860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03" name="Shape 445">
            <a:extLst>
              <a:ext uri="{FF2B5EF4-FFF2-40B4-BE49-F238E27FC236}">
                <a16:creationId xmlns:a16="http://schemas.microsoft.com/office/drawing/2014/main" id="{34494BCF-3CC9-374C-9CC1-A5BDC526219B}"/>
              </a:ext>
            </a:extLst>
          </p:cNvPr>
          <p:cNvSpPr/>
          <p:nvPr/>
        </p:nvSpPr>
        <p:spPr>
          <a:xfrm>
            <a:off x="2340873" y="444652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Shape 446">
            <a:extLst>
              <a:ext uri="{FF2B5EF4-FFF2-40B4-BE49-F238E27FC236}">
                <a16:creationId xmlns:a16="http://schemas.microsoft.com/office/drawing/2014/main" id="{C829B859-E21C-DB40-80B9-58E02142E6C3}"/>
              </a:ext>
            </a:extLst>
          </p:cNvPr>
          <p:cNvSpPr/>
          <p:nvPr/>
        </p:nvSpPr>
        <p:spPr>
          <a:xfrm>
            <a:off x="2550423" y="447192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Shape 450">
            <a:extLst>
              <a:ext uri="{FF2B5EF4-FFF2-40B4-BE49-F238E27FC236}">
                <a16:creationId xmlns:a16="http://schemas.microsoft.com/office/drawing/2014/main" id="{3BFB478F-4489-4E4D-A8E2-6C0EB7CA2290}"/>
              </a:ext>
            </a:extLst>
          </p:cNvPr>
          <p:cNvSpPr/>
          <p:nvPr/>
        </p:nvSpPr>
        <p:spPr>
          <a:xfrm>
            <a:off x="2837513" y="446177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Shape 451">
            <a:extLst>
              <a:ext uri="{FF2B5EF4-FFF2-40B4-BE49-F238E27FC236}">
                <a16:creationId xmlns:a16="http://schemas.microsoft.com/office/drawing/2014/main" id="{74B3C254-60C6-EA45-ACEB-6B9DA3FC92F2}"/>
              </a:ext>
            </a:extLst>
          </p:cNvPr>
          <p:cNvSpPr/>
          <p:nvPr/>
        </p:nvSpPr>
        <p:spPr>
          <a:xfrm>
            <a:off x="2340873" y="480058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Shape 452">
            <a:extLst>
              <a:ext uri="{FF2B5EF4-FFF2-40B4-BE49-F238E27FC236}">
                <a16:creationId xmlns:a16="http://schemas.microsoft.com/office/drawing/2014/main" id="{70063377-4FC9-6347-8902-148E59C74E49}"/>
              </a:ext>
            </a:extLst>
          </p:cNvPr>
          <p:cNvSpPr/>
          <p:nvPr/>
        </p:nvSpPr>
        <p:spPr>
          <a:xfrm>
            <a:off x="2550423" y="482598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Shape 453">
            <a:extLst>
              <a:ext uri="{FF2B5EF4-FFF2-40B4-BE49-F238E27FC236}">
                <a16:creationId xmlns:a16="http://schemas.microsoft.com/office/drawing/2014/main" id="{6480312E-01C6-894C-9667-75AA50EEBC6E}"/>
              </a:ext>
            </a:extLst>
          </p:cNvPr>
          <p:cNvSpPr/>
          <p:nvPr/>
        </p:nvSpPr>
        <p:spPr>
          <a:xfrm>
            <a:off x="2670791" y="473759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Shape 454">
            <a:extLst>
              <a:ext uri="{FF2B5EF4-FFF2-40B4-BE49-F238E27FC236}">
                <a16:creationId xmlns:a16="http://schemas.microsoft.com/office/drawing/2014/main" id="{48BCD42E-897B-D547-9BF0-EAF28151C53E}"/>
              </a:ext>
            </a:extLst>
          </p:cNvPr>
          <p:cNvSpPr/>
          <p:nvPr/>
        </p:nvSpPr>
        <p:spPr>
          <a:xfrm>
            <a:off x="2900283" y="4699396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Shape 455">
            <a:extLst>
              <a:ext uri="{FF2B5EF4-FFF2-40B4-BE49-F238E27FC236}">
                <a16:creationId xmlns:a16="http://schemas.microsoft.com/office/drawing/2014/main" id="{CBB0DDCB-DCFC-8F43-B2DD-385CDBC21322}"/>
              </a:ext>
            </a:extLst>
          </p:cNvPr>
          <p:cNvSpPr/>
          <p:nvPr/>
        </p:nvSpPr>
        <p:spPr>
          <a:xfrm>
            <a:off x="2417073" y="4725546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Shape 456">
            <a:extLst>
              <a:ext uri="{FF2B5EF4-FFF2-40B4-BE49-F238E27FC236}">
                <a16:creationId xmlns:a16="http://schemas.microsoft.com/office/drawing/2014/main" id="{2B35E6BC-88C0-4844-B7DE-A87B22EB70AC}"/>
              </a:ext>
            </a:extLst>
          </p:cNvPr>
          <p:cNvSpPr/>
          <p:nvPr/>
        </p:nvSpPr>
        <p:spPr>
          <a:xfrm>
            <a:off x="2906633" y="4825985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Shape 483">
            <a:extLst>
              <a:ext uri="{FF2B5EF4-FFF2-40B4-BE49-F238E27FC236}">
                <a16:creationId xmlns:a16="http://schemas.microsoft.com/office/drawing/2014/main" id="{C055366F-C640-5849-864E-34C9A4E5C98D}"/>
              </a:ext>
            </a:extLst>
          </p:cNvPr>
          <p:cNvSpPr/>
          <p:nvPr/>
        </p:nvSpPr>
        <p:spPr>
          <a:xfrm>
            <a:off x="3939433" y="4893800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518AC01-991E-E74D-9EC7-996C8D5983EE}"/>
              </a:ext>
            </a:extLst>
          </p:cNvPr>
          <p:cNvSpPr/>
          <p:nvPr/>
        </p:nvSpPr>
        <p:spPr>
          <a:xfrm>
            <a:off x="3259186" y="4628799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59C8FD1-C3AD-1547-A668-B659E87F3A01}"/>
              </a:ext>
            </a:extLst>
          </p:cNvPr>
          <p:cNvSpPr/>
          <p:nvPr/>
        </p:nvSpPr>
        <p:spPr>
          <a:xfrm>
            <a:off x="6479439" y="450531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Right Brace 218">
            <a:extLst>
              <a:ext uri="{FF2B5EF4-FFF2-40B4-BE49-F238E27FC236}">
                <a16:creationId xmlns:a16="http://schemas.microsoft.com/office/drawing/2014/main" id="{4F770EDA-DEA3-DD4F-BB83-6E90D33878F0}"/>
              </a:ext>
            </a:extLst>
          </p:cNvPr>
          <p:cNvSpPr/>
          <p:nvPr/>
        </p:nvSpPr>
        <p:spPr>
          <a:xfrm>
            <a:off x="6171721" y="4035682"/>
            <a:ext cx="281785" cy="1097032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2" name="Connector 360">
            <a:extLst>
              <a:ext uri="{FF2B5EF4-FFF2-40B4-BE49-F238E27FC236}">
                <a16:creationId xmlns:a16="http://schemas.microsoft.com/office/drawing/2014/main" id="{C5021FC3-72C6-0449-99F7-BAD24A7C1BD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36152" y="4623755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23" name="Shape 339">
            <a:extLst>
              <a:ext uri="{FF2B5EF4-FFF2-40B4-BE49-F238E27FC236}">
                <a16:creationId xmlns:a16="http://schemas.microsoft.com/office/drawing/2014/main" id="{5541CB90-84BE-704A-8CFF-79A9D9AE5D1F}"/>
              </a:ext>
            </a:extLst>
          </p:cNvPr>
          <p:cNvSpPr/>
          <p:nvPr/>
        </p:nvSpPr>
        <p:spPr>
          <a:xfrm>
            <a:off x="4726178" y="4956098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Sysbio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Shape 367">
            <a:extLst>
              <a:ext uri="{FF2B5EF4-FFF2-40B4-BE49-F238E27FC236}">
                <a16:creationId xmlns:a16="http://schemas.microsoft.com/office/drawing/2014/main" id="{FA50D468-8139-554A-B526-53037B9295D0}"/>
              </a:ext>
            </a:extLst>
          </p:cNvPr>
          <p:cNvSpPr/>
          <p:nvPr/>
        </p:nvSpPr>
        <p:spPr>
          <a:xfrm>
            <a:off x="2245581" y="497471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Connector 381">
            <a:extLst>
              <a:ext uri="{FF2B5EF4-FFF2-40B4-BE49-F238E27FC236}">
                <a16:creationId xmlns:a16="http://schemas.microsoft.com/office/drawing/2014/main" id="{8144CC82-5060-4746-8E5B-7AED0267163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199841" y="5065402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26" name="Shape 451">
            <a:extLst>
              <a:ext uri="{FF2B5EF4-FFF2-40B4-BE49-F238E27FC236}">
                <a16:creationId xmlns:a16="http://schemas.microsoft.com/office/drawing/2014/main" id="{D7702653-C525-9B44-BDA2-345CFAC2663F}"/>
              </a:ext>
            </a:extLst>
          </p:cNvPr>
          <p:cNvSpPr/>
          <p:nvPr/>
        </p:nvSpPr>
        <p:spPr>
          <a:xfrm>
            <a:off x="2338252" y="51173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Shape 452">
            <a:extLst>
              <a:ext uri="{FF2B5EF4-FFF2-40B4-BE49-F238E27FC236}">
                <a16:creationId xmlns:a16="http://schemas.microsoft.com/office/drawing/2014/main" id="{FDDDBABF-A9CF-AB44-93CB-A6F54D9138E2}"/>
              </a:ext>
            </a:extLst>
          </p:cNvPr>
          <p:cNvSpPr/>
          <p:nvPr/>
        </p:nvSpPr>
        <p:spPr>
          <a:xfrm>
            <a:off x="2547802" y="51427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Shape 453">
            <a:extLst>
              <a:ext uri="{FF2B5EF4-FFF2-40B4-BE49-F238E27FC236}">
                <a16:creationId xmlns:a16="http://schemas.microsoft.com/office/drawing/2014/main" id="{7D5D66DA-4D48-9F4A-83E6-28DB231CB378}"/>
              </a:ext>
            </a:extLst>
          </p:cNvPr>
          <p:cNvSpPr/>
          <p:nvPr/>
        </p:nvSpPr>
        <p:spPr>
          <a:xfrm>
            <a:off x="2668170" y="50543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Shape 454">
            <a:extLst>
              <a:ext uri="{FF2B5EF4-FFF2-40B4-BE49-F238E27FC236}">
                <a16:creationId xmlns:a16="http://schemas.microsoft.com/office/drawing/2014/main" id="{C7D5E1A4-7E1D-5341-9C45-E96FBD13ACB2}"/>
              </a:ext>
            </a:extLst>
          </p:cNvPr>
          <p:cNvSpPr/>
          <p:nvPr/>
        </p:nvSpPr>
        <p:spPr>
          <a:xfrm>
            <a:off x="2897662" y="501619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Shape 455">
            <a:extLst>
              <a:ext uri="{FF2B5EF4-FFF2-40B4-BE49-F238E27FC236}">
                <a16:creationId xmlns:a16="http://schemas.microsoft.com/office/drawing/2014/main" id="{4C7B34FE-6D75-AB45-B8DA-836554F7CB6A}"/>
              </a:ext>
            </a:extLst>
          </p:cNvPr>
          <p:cNvSpPr/>
          <p:nvPr/>
        </p:nvSpPr>
        <p:spPr>
          <a:xfrm>
            <a:off x="2414452" y="504234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Shape 456">
            <a:extLst>
              <a:ext uri="{FF2B5EF4-FFF2-40B4-BE49-F238E27FC236}">
                <a16:creationId xmlns:a16="http://schemas.microsoft.com/office/drawing/2014/main" id="{EF13EDAC-7777-5144-89D0-FEA1641F16CB}"/>
              </a:ext>
            </a:extLst>
          </p:cNvPr>
          <p:cNvSpPr/>
          <p:nvPr/>
        </p:nvSpPr>
        <p:spPr>
          <a:xfrm>
            <a:off x="2904012" y="514278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2A7CC63-5789-5443-8AD2-838D2EC91E7E}"/>
              </a:ext>
            </a:extLst>
          </p:cNvPr>
          <p:cNvSpPr/>
          <p:nvPr/>
        </p:nvSpPr>
        <p:spPr>
          <a:xfrm>
            <a:off x="3256565" y="4945597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Shape 483">
            <a:extLst>
              <a:ext uri="{FF2B5EF4-FFF2-40B4-BE49-F238E27FC236}">
                <a16:creationId xmlns:a16="http://schemas.microsoft.com/office/drawing/2014/main" id="{F3C4C7DE-8EB7-5048-BE37-09C807BAB245}"/>
              </a:ext>
            </a:extLst>
          </p:cNvPr>
          <p:cNvSpPr/>
          <p:nvPr/>
        </p:nvSpPr>
        <p:spPr>
          <a:xfrm>
            <a:off x="3939433" y="4603247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Shape 483">
            <a:extLst>
              <a:ext uri="{FF2B5EF4-FFF2-40B4-BE49-F238E27FC236}">
                <a16:creationId xmlns:a16="http://schemas.microsoft.com/office/drawing/2014/main" id="{116B653B-CADE-D140-8436-63832B8BB061}"/>
              </a:ext>
            </a:extLst>
          </p:cNvPr>
          <p:cNvSpPr/>
          <p:nvPr/>
        </p:nvSpPr>
        <p:spPr>
          <a:xfrm>
            <a:off x="3939433" y="4311898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390;p59">
            <a:extLst>
              <a:ext uri="{FF2B5EF4-FFF2-40B4-BE49-F238E27FC236}">
                <a16:creationId xmlns:a16="http://schemas.microsoft.com/office/drawing/2014/main" id="{CB1B96F5-806D-D44D-8598-6FEBD53D551A}"/>
              </a:ext>
            </a:extLst>
          </p:cNvPr>
          <p:cNvSpPr txBox="1">
            <a:spLocks/>
          </p:cNvSpPr>
          <p:nvPr/>
        </p:nvSpPr>
        <p:spPr>
          <a:xfrm>
            <a:off x="0" y="-299666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Harmonic sum</a:t>
            </a:r>
          </a:p>
        </p:txBody>
      </p:sp>
    </p:spTree>
    <p:extLst>
      <p:ext uri="{BB962C8B-B14F-4D97-AF65-F5344CB8AC3E}">
        <p14:creationId xmlns:p14="http://schemas.microsoft.com/office/powerpoint/2010/main" val="136796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2091727" y="3698932"/>
            <a:ext cx="7276450" cy="196039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= sample size (cases and controls)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predicted functional consequence (VEP)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= </a:t>
            </a:r>
            <a:r>
              <a:rPr lang="en-GB" sz="26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reported in the paper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0" y="3681291"/>
            <a:ext cx="1727998" cy="17279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7190"/>
            <a:ext cx="9144000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Computing the evidence score</a:t>
            </a:r>
            <a:endParaRPr lang="en-GB" sz="4000" i="1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0" y="585245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2920" y="980743"/>
            <a:ext cx="9144000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0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= f * s * c</a:t>
            </a:r>
          </a:p>
          <a:p>
            <a:pPr algn="ctr">
              <a:lnSpc>
                <a:spcPct val="120000"/>
              </a:lnSpc>
            </a:pPr>
            <a:endParaRPr lang="en-GB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f, relative occurrence of a target-disease evidence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 strength of the effect of the variant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c, confidence of the observation for the target-disease evidence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0195" y="5800559"/>
            <a:ext cx="8863805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(Factors affecting the relative strength of</a:t>
            </a:r>
            <a:r>
              <a:rPr lang="en-GB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GWAS </a:t>
            </a:r>
            <a:r>
              <a:rPr lang="en-GB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evidence)</a:t>
            </a:r>
          </a:p>
        </p:txBody>
      </p:sp>
    </p:spTree>
    <p:extLst>
      <p:ext uri="{BB962C8B-B14F-4D97-AF65-F5344CB8AC3E}">
        <p14:creationId xmlns:p14="http://schemas.microsoft.com/office/powerpoint/2010/main" val="322024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-3027823" y="3054388"/>
            <a:ext cx="675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Shot 2018-10-15 at 10.00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9" y="0"/>
            <a:ext cx="7031895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-2870841" y="3255972"/>
            <a:ext cx="6876982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affecting the relative strength of the evidence</a:t>
            </a:r>
          </a:p>
        </p:txBody>
      </p:sp>
    </p:spTree>
    <p:extLst>
      <p:ext uri="{BB962C8B-B14F-4D97-AF65-F5344CB8AC3E}">
        <p14:creationId xmlns:p14="http://schemas.microsoft.com/office/powerpoint/2010/main" val="2418555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795459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-1" y="5211962"/>
            <a:ext cx="9143985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just">
              <a:buClr>
                <a:schemeClr val="dk1"/>
              </a:buClr>
              <a:buSzPts val="16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https://www.targetvalidation.org/target/ENSG00000141510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140680" y="6183860"/>
            <a:ext cx="9143984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https://www.targetvalidation.org/diseaset/EFO_0000228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140680" y="4299674"/>
            <a:ext cx="914398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https://www.targetvalidation.org/evidence/ENSG00000141510/EFO_0000228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5695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27" y="0"/>
            <a:ext cx="90840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AF54A-E3C6-844D-A8EC-CFC5D5EA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3" y="1022663"/>
            <a:ext cx="2963822" cy="554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119DB-2BE2-854D-8209-988737ECB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451" y="3106787"/>
            <a:ext cx="5201066" cy="165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FE587-B587-834B-9377-E59F3B9281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8" r="300" b="19469"/>
          <a:stretch/>
        </p:blipFill>
        <p:spPr>
          <a:xfrm>
            <a:off x="3753367" y="2266052"/>
            <a:ext cx="5390633" cy="840735"/>
          </a:xfrm>
          <a:prstGeom prst="rect">
            <a:avLst/>
          </a:prstGeom>
        </p:spPr>
      </p:pic>
      <p:sp>
        <p:nvSpPr>
          <p:cNvPr id="16" name="Google Shape;437;p61">
            <a:extLst>
              <a:ext uri="{FF2B5EF4-FFF2-40B4-BE49-F238E27FC236}">
                <a16:creationId xmlns:a16="http://schemas.microsoft.com/office/drawing/2014/main" id="{65E61E1E-2E6B-1A49-82A2-B518F4D96730}"/>
              </a:ext>
            </a:extLst>
          </p:cNvPr>
          <p:cNvSpPr/>
          <p:nvPr/>
        </p:nvSpPr>
        <p:spPr>
          <a:xfrm>
            <a:off x="7542040" y="968247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" name="Google Shape;438;p61">
            <a:extLst>
              <a:ext uri="{FF2B5EF4-FFF2-40B4-BE49-F238E27FC236}">
                <a16:creationId xmlns:a16="http://schemas.microsoft.com/office/drawing/2014/main" id="{80D16550-4951-6F4A-937D-58FA9A2DCD4F}"/>
              </a:ext>
            </a:extLst>
          </p:cNvPr>
          <p:cNvSpPr txBox="1"/>
          <p:nvPr/>
        </p:nvSpPr>
        <p:spPr>
          <a:xfrm>
            <a:off x="7594026" y="1039543"/>
            <a:ext cx="1241491" cy="5330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profile page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10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/>
        </p:nvSpPr>
        <p:spPr>
          <a:xfrm>
            <a:off x="-56028" y="180326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-56028" y="180326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Does</a:t>
            </a: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my target have disease-associated variants?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6AAA4-7A2B-8642-92B7-450734578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5"/>
          <a:stretch/>
        </p:blipFill>
        <p:spPr>
          <a:xfrm>
            <a:off x="0" y="2362072"/>
            <a:ext cx="9144000" cy="36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64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3A750-31EE-3442-8EAA-BD669028A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01" r="80000" b="1"/>
          <a:stretch/>
        </p:blipFill>
        <p:spPr>
          <a:xfrm>
            <a:off x="218752" y="3456879"/>
            <a:ext cx="1828801" cy="256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9DBDD-8B8E-8249-B5BF-B1702A2E6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739"/>
          <a:stretch/>
        </p:blipFill>
        <p:spPr>
          <a:xfrm>
            <a:off x="300446" y="1564218"/>
            <a:ext cx="7924800" cy="1695268"/>
          </a:xfrm>
          <a:prstGeom prst="rect">
            <a:avLst/>
          </a:prstGeom>
        </p:spPr>
      </p:pic>
      <p:sp>
        <p:nvSpPr>
          <p:cNvPr id="29" name="Google Shape;404;p60">
            <a:extLst>
              <a:ext uri="{FF2B5EF4-FFF2-40B4-BE49-F238E27FC236}">
                <a16:creationId xmlns:a16="http://schemas.microsoft.com/office/drawing/2014/main" id="{55BF53FB-FE49-2E4F-9EEE-3808E36EFB99}"/>
              </a:ext>
            </a:extLst>
          </p:cNvPr>
          <p:cNvSpPr txBox="1"/>
          <p:nvPr/>
        </p:nvSpPr>
        <p:spPr>
          <a:xfrm>
            <a:off x="-56028" y="6628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expressed in the relevant tissue?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AD9F70-776B-1C40-AE36-2B8F28675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7" t="19268" b="40199"/>
          <a:stretch/>
        </p:blipFill>
        <p:spPr>
          <a:xfrm>
            <a:off x="4015433" y="3681509"/>
            <a:ext cx="4950822" cy="159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BC1FE-F657-7F44-800B-DE7ADF719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93"/>
          <a:stretch/>
        </p:blipFill>
        <p:spPr>
          <a:xfrm>
            <a:off x="1984249" y="5293782"/>
            <a:ext cx="6865360" cy="1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0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04;p60">
            <a:extLst>
              <a:ext uri="{FF2B5EF4-FFF2-40B4-BE49-F238E27FC236}">
                <a16:creationId xmlns:a16="http://schemas.microsoft.com/office/drawing/2014/main" id="{E9AB0988-0523-634E-B95E-EB653B5E60D7}"/>
              </a:ext>
            </a:extLst>
          </p:cNvPr>
          <p:cNvSpPr txBox="1"/>
          <p:nvPr/>
        </p:nvSpPr>
        <p:spPr>
          <a:xfrm>
            <a:off x="0" y="24278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tractable?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18145-F530-4E49-8A2A-4DD0CA47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80" t="4902" r="30633" b="6863"/>
          <a:stretch/>
        </p:blipFill>
        <p:spPr>
          <a:xfrm>
            <a:off x="990600" y="1281029"/>
            <a:ext cx="2743200" cy="228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B70F96-42B2-4A40-9073-8F02D515D618}"/>
              </a:ext>
            </a:extLst>
          </p:cNvPr>
          <p:cNvSpPr/>
          <p:nvPr/>
        </p:nvSpPr>
        <p:spPr>
          <a:xfrm rot="5400000">
            <a:off x="2886545" y="2300918"/>
            <a:ext cx="19639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DOI:10.1517/17460441.3.4.391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E1FA7E-E017-6B4E-9AB0-39CDFD483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2" t="5570" r="17361" b="2089"/>
          <a:stretch/>
        </p:blipFill>
        <p:spPr>
          <a:xfrm>
            <a:off x="4938350" y="1140687"/>
            <a:ext cx="3109501" cy="271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D8A72-CF98-6C4C-A1D8-BD970D2610CE}"/>
              </a:ext>
            </a:extLst>
          </p:cNvPr>
          <p:cNvSpPr/>
          <p:nvPr/>
        </p:nvSpPr>
        <p:spPr>
          <a:xfrm rot="5400000">
            <a:off x="7173031" y="2354027"/>
            <a:ext cx="31710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https://www.immunology.org/structure-antibody-1972</a:t>
            </a:r>
          </a:p>
        </p:txBody>
      </p:sp>
      <p:pic>
        <p:nvPicPr>
          <p:cNvPr id="20" name="Picture 19" descr="Screen Shot 2018-12-05 at 19.35.49.png">
            <a:extLst>
              <a:ext uri="{FF2B5EF4-FFF2-40B4-BE49-F238E27FC236}">
                <a16:creationId xmlns:a16="http://schemas.microsoft.com/office/drawing/2014/main" id="{E33CA0B4-8B85-EA49-A5BE-8ADB6AF81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0" r="20265" b="1602"/>
          <a:stretch/>
        </p:blipFill>
        <p:spPr>
          <a:xfrm>
            <a:off x="123110" y="5140941"/>
            <a:ext cx="3257550" cy="1143000"/>
          </a:xfrm>
          <a:prstGeom prst="rect">
            <a:avLst/>
          </a:prstGeom>
        </p:spPr>
      </p:pic>
      <p:pic>
        <p:nvPicPr>
          <p:cNvPr id="15" name="Picture 14" descr="Screen Shot 2018-12-05 at 19.35.49.png">
            <a:extLst>
              <a:ext uri="{FF2B5EF4-FFF2-40B4-BE49-F238E27FC236}">
                <a16:creationId xmlns:a16="http://schemas.microsoft.com/office/drawing/2014/main" id="{49B55E1D-59F3-B143-80DE-344C63794B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15"/>
          <a:stretch/>
        </p:blipFill>
        <p:spPr>
          <a:xfrm>
            <a:off x="46007" y="4231766"/>
            <a:ext cx="3985404" cy="1161616"/>
          </a:xfrm>
          <a:prstGeom prst="rect">
            <a:avLst/>
          </a:prstGeom>
        </p:spPr>
      </p:pic>
      <p:pic>
        <p:nvPicPr>
          <p:cNvPr id="21" name="Picture 20" descr="Screen Shot 2018-12-05 at 19.32.46.png">
            <a:extLst>
              <a:ext uri="{FF2B5EF4-FFF2-40B4-BE49-F238E27FC236}">
                <a16:creationId xmlns:a16="http://schemas.microsoft.com/office/drawing/2014/main" id="{577A76E6-9126-B74A-B935-B75FF3F16D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2" t="26248" r="14474" b="12598"/>
          <a:stretch/>
        </p:blipFill>
        <p:spPr>
          <a:xfrm>
            <a:off x="5156635" y="5339381"/>
            <a:ext cx="3741144" cy="1147529"/>
          </a:xfrm>
          <a:prstGeom prst="rect">
            <a:avLst/>
          </a:prstGeom>
        </p:spPr>
      </p:pic>
      <p:pic>
        <p:nvPicPr>
          <p:cNvPr id="22" name="Picture 21" descr="Screen Shot 2018-12-05 at 19.32.46.png">
            <a:extLst>
              <a:ext uri="{FF2B5EF4-FFF2-40B4-BE49-F238E27FC236}">
                <a16:creationId xmlns:a16="http://schemas.microsoft.com/office/drawing/2014/main" id="{73923BED-4406-6C46-B39B-A18D85991F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" r="55890" b="24665"/>
          <a:stretch/>
        </p:blipFill>
        <p:spPr>
          <a:xfrm>
            <a:off x="4987518" y="4014402"/>
            <a:ext cx="4033372" cy="1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85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/>
        </p:nvSpPr>
        <p:spPr>
          <a:xfrm>
            <a:off x="-56028" y="180326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-56028" y="3176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safe to be modulated?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04D48-A867-2B4D-8030-362DC7FB72D8}"/>
              </a:ext>
            </a:extLst>
          </p:cNvPr>
          <p:cNvGrpSpPr/>
          <p:nvPr/>
        </p:nvGrpSpPr>
        <p:grpSpPr>
          <a:xfrm>
            <a:off x="443119" y="971631"/>
            <a:ext cx="8201735" cy="5418000"/>
            <a:chOff x="94126" y="1323326"/>
            <a:chExt cx="8201735" cy="5418000"/>
          </a:xfrm>
        </p:grpSpPr>
        <p:sp>
          <p:nvSpPr>
            <p:cNvPr id="18" name="Google Shape;357;p56">
              <a:extLst>
                <a:ext uri="{FF2B5EF4-FFF2-40B4-BE49-F238E27FC236}">
                  <a16:creationId xmlns:a16="http://schemas.microsoft.com/office/drawing/2014/main" id="{B5116FFE-11CB-A343-9CA8-F2A1D1243DA9}"/>
                </a:ext>
              </a:extLst>
            </p:cNvPr>
            <p:cNvSpPr txBox="1"/>
            <p:nvPr/>
          </p:nvSpPr>
          <p:spPr>
            <a:xfrm>
              <a:off x="2159216" y="4726791"/>
              <a:ext cx="6136645" cy="659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sz="26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193 genes with target safety information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493B0CF-38D7-9640-A6D0-36D746E93D3F}"/>
                </a:ext>
              </a:extLst>
            </p:cNvPr>
            <p:cNvGrpSpPr/>
            <p:nvPr/>
          </p:nvGrpSpPr>
          <p:grpSpPr>
            <a:xfrm>
              <a:off x="94126" y="1323326"/>
              <a:ext cx="2171412" cy="5418000"/>
              <a:chOff x="94126" y="1243814"/>
              <a:chExt cx="2171412" cy="54180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F359341-F434-AE40-8B71-E16E25D66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604" r="26483"/>
              <a:stretch/>
            </p:blipFill>
            <p:spPr>
              <a:xfrm>
                <a:off x="103472" y="1243814"/>
                <a:ext cx="1763146" cy="54180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A6C0B8-011F-614F-8520-CD0C6A1F05EC}"/>
                  </a:ext>
                </a:extLst>
              </p:cNvPr>
              <p:cNvSpPr/>
              <p:nvPr/>
            </p:nvSpPr>
            <p:spPr>
              <a:xfrm>
                <a:off x="103472" y="2168799"/>
                <a:ext cx="258830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4A0B2C-8592-A040-ADC3-F80B92DB0815}"/>
                  </a:ext>
                </a:extLst>
              </p:cNvPr>
              <p:cNvSpPr/>
              <p:nvPr/>
            </p:nvSpPr>
            <p:spPr>
              <a:xfrm>
                <a:off x="106719" y="2991151"/>
                <a:ext cx="158226" cy="484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C838EF-09EF-3045-B91B-FFCBDD45A7B7}"/>
                  </a:ext>
                </a:extLst>
              </p:cNvPr>
              <p:cNvSpPr/>
              <p:nvPr/>
            </p:nvSpPr>
            <p:spPr>
              <a:xfrm>
                <a:off x="104796" y="4177943"/>
                <a:ext cx="25750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383875D-EA7A-544C-94E8-23296D325F55}"/>
                  </a:ext>
                </a:extLst>
              </p:cNvPr>
              <p:cNvSpPr/>
              <p:nvPr/>
            </p:nvSpPr>
            <p:spPr>
              <a:xfrm>
                <a:off x="115428" y="4833426"/>
                <a:ext cx="17292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95D530-5E42-344E-BDF2-F941CB98B4AE}"/>
                  </a:ext>
                </a:extLst>
              </p:cNvPr>
              <p:cNvSpPr/>
              <p:nvPr/>
            </p:nvSpPr>
            <p:spPr>
              <a:xfrm>
                <a:off x="106718" y="4044648"/>
                <a:ext cx="129251" cy="133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5869F18-6AE2-CD4C-8216-1BD6D9CF9A01}"/>
                  </a:ext>
                </a:extLst>
              </p:cNvPr>
              <p:cNvSpPr/>
              <p:nvPr/>
            </p:nvSpPr>
            <p:spPr>
              <a:xfrm>
                <a:off x="94126" y="1270664"/>
                <a:ext cx="632668" cy="5064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AD4C0DF-3547-4D49-87BF-7B291A8B99CF}"/>
                  </a:ext>
                </a:extLst>
              </p:cNvPr>
              <p:cNvSpPr/>
              <p:nvPr/>
            </p:nvSpPr>
            <p:spPr>
              <a:xfrm>
                <a:off x="1632870" y="1526040"/>
                <a:ext cx="632668" cy="1486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499B6C-6618-E248-8055-9B4EE41385C5}"/>
                  </a:ext>
                </a:extLst>
              </p:cNvPr>
              <p:cNvSpPr/>
              <p:nvPr/>
            </p:nvSpPr>
            <p:spPr>
              <a:xfrm>
                <a:off x="1497573" y="4299480"/>
                <a:ext cx="612715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FC1B406-28B4-CF4A-B17A-E159ADD90A7D}"/>
                  </a:ext>
                </a:extLst>
              </p:cNvPr>
              <p:cNvSpPr/>
              <p:nvPr/>
            </p:nvSpPr>
            <p:spPr>
              <a:xfrm>
                <a:off x="103472" y="4603541"/>
                <a:ext cx="483134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5AE8F0-D266-264A-B083-FE0F27982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5" t="1998" r="3450" b="47741"/>
            <a:stretch/>
          </p:blipFill>
          <p:spPr>
            <a:xfrm>
              <a:off x="2227669" y="1519512"/>
              <a:ext cx="5999739" cy="30888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0" name="Google Shape;357;p56">
            <a:extLst>
              <a:ext uri="{FF2B5EF4-FFF2-40B4-BE49-F238E27FC236}">
                <a16:creationId xmlns:a16="http://schemas.microsoft.com/office/drawing/2014/main" id="{4BE5916C-2507-5846-A250-D515B9314D45}"/>
              </a:ext>
            </a:extLst>
          </p:cNvPr>
          <p:cNvSpPr txBox="1"/>
          <p:nvPr/>
        </p:nvSpPr>
        <p:spPr>
          <a:xfrm>
            <a:off x="2554890" y="5174929"/>
            <a:ext cx="613664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Drowsiness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Increased heart rate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Hepatotoxicity</a:t>
            </a:r>
          </a:p>
        </p:txBody>
      </p:sp>
    </p:spTree>
    <p:extLst>
      <p:ext uri="{BB962C8B-B14F-4D97-AF65-F5344CB8AC3E}">
        <p14:creationId xmlns:p14="http://schemas.microsoft.com/office/powerpoint/2010/main" val="425436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/>
        </p:nvSpPr>
        <p:spPr>
          <a:xfrm>
            <a:off x="-56028" y="180326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-56028" y="180326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Hallmarks of cancer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018A76DD-0BBD-DD40-AEA9-FF1A4EEB9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72" y="1173101"/>
            <a:ext cx="6910455" cy="5073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26641-CC6E-2D44-8DCD-7623E7602E8D}"/>
              </a:ext>
            </a:extLst>
          </p:cNvPr>
          <p:cNvSpPr txBox="1"/>
          <p:nvPr/>
        </p:nvSpPr>
        <p:spPr>
          <a:xfrm>
            <a:off x="0" y="6457890"/>
            <a:ext cx="4429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Hanahan and Weinberg (2000, 2011)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9721F8-674F-FF44-9083-F0936A41B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642" y="161740"/>
            <a:ext cx="5069659" cy="615309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9649AD-9EFE-8147-862A-E1E49F137B4D}"/>
              </a:ext>
            </a:extLst>
          </p:cNvPr>
          <p:cNvSpPr txBox="1"/>
          <p:nvPr/>
        </p:nvSpPr>
        <p:spPr>
          <a:xfrm>
            <a:off x="1108244" y="1275172"/>
            <a:ext cx="649889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www.targetvalidation.org</a:t>
            </a:r>
            <a:r>
              <a:rPr lang="en-US" dirty="0">
                <a:solidFill>
                  <a:srgbClr val="FF0000"/>
                </a:solidFill>
              </a:rPr>
              <a:t>/target/ENSG00000146648?view=</a:t>
            </a:r>
            <a:r>
              <a:rPr lang="en-US" dirty="0" err="1">
                <a:solidFill>
                  <a:srgbClr val="FF0000"/>
                </a:solidFill>
              </a:rPr>
              <a:t>sec:hallmarks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3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6"/>
          <p:cNvSpPr txBox="1"/>
          <p:nvPr/>
        </p:nvSpPr>
        <p:spPr>
          <a:xfrm>
            <a:off x="0" y="222623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Acknowledgements</a:t>
            </a:r>
            <a:endParaRPr sz="4000" b="0" i="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8A375-450F-004D-A382-BB39981B448A}"/>
              </a:ext>
            </a:extLst>
          </p:cNvPr>
          <p:cNvGrpSpPr/>
          <p:nvPr/>
        </p:nvGrpSpPr>
        <p:grpSpPr>
          <a:xfrm>
            <a:off x="1574929" y="4989763"/>
            <a:ext cx="5994141" cy="792000"/>
            <a:chOff x="1370958" y="5665624"/>
            <a:chExt cx="5994141" cy="792000"/>
          </a:xfrm>
        </p:grpSpPr>
        <p:grpSp>
          <p:nvGrpSpPr>
            <p:cNvPr id="959" name="Google Shape;959;p76"/>
            <p:cNvGrpSpPr/>
            <p:nvPr/>
          </p:nvGrpSpPr>
          <p:grpSpPr>
            <a:xfrm>
              <a:off x="1370958" y="5701624"/>
              <a:ext cx="4035130" cy="720000"/>
              <a:chOff x="2995558" y="5414647"/>
              <a:chExt cx="4035130" cy="720000"/>
            </a:xfrm>
          </p:grpSpPr>
          <p:sp>
            <p:nvSpPr>
              <p:cNvPr id="960" name="Google Shape;960;p76"/>
              <p:cNvSpPr/>
              <p:nvPr/>
            </p:nvSpPr>
            <p:spPr>
              <a:xfrm>
                <a:off x="2995558" y="5414647"/>
                <a:ext cx="720000" cy="720000"/>
              </a:xfrm>
              <a:prstGeom prst="ellipse">
                <a:avLst/>
              </a:prstGeom>
              <a:blipFill rotWithShape="1">
                <a:blip r:embed="rId3">
                  <a:alphaModFix/>
                </a:blip>
                <a:stretch>
                  <a:fillRect l="8999" t="8999" r="8999" b="8999"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76"/>
              <p:cNvSpPr/>
              <p:nvPr/>
            </p:nvSpPr>
            <p:spPr>
              <a:xfrm>
                <a:off x="3737341" y="5414647"/>
                <a:ext cx="720000" cy="720000"/>
              </a:xfrm>
              <a:prstGeom prst="ellipse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76"/>
              <p:cNvSpPr/>
              <p:nvPr/>
            </p:nvSpPr>
            <p:spPr>
              <a:xfrm>
                <a:off x="4479124" y="5414647"/>
                <a:ext cx="720000" cy="7200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76"/>
              <p:cNvSpPr/>
              <p:nvPr/>
            </p:nvSpPr>
            <p:spPr>
              <a:xfrm>
                <a:off x="5220907" y="5414647"/>
                <a:ext cx="720000" cy="720000"/>
              </a:xfrm>
              <a:prstGeom prst="ellipse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964" name="Google Shape;964;p76" descr="Takeda_Logo_RGB_178x60.png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962688" y="5594647"/>
                <a:ext cx="1068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5" name="Google Shape;965;p76" descr="Celgene-logo.jpg"/>
            <p:cNvPicPr preferRelativeResize="0"/>
            <p:nvPr/>
          </p:nvPicPr>
          <p:blipFill rotWithShape="1">
            <a:blip r:embed="rId8">
              <a:alphaModFix/>
            </a:blip>
            <a:srcRect l="6047" t="5555" r="6814" b="4074"/>
            <a:stretch/>
          </p:blipFill>
          <p:spPr>
            <a:xfrm>
              <a:off x="5495673" y="5665624"/>
              <a:ext cx="912099" cy="79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76" descr="sanofi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57899" y="5665624"/>
              <a:ext cx="9072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EB16429-6597-644D-8854-EABF5E464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233" y="1836257"/>
            <a:ext cx="8799533" cy="25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85"/>
    </mc:Choice>
    <mc:Fallback xmlns="">
      <p:transition spd="slow" advTm="4488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32" name="Google Shape;432;p61" descr="screencapture-targetvalidation-org-disease-EFO_1000906-2018-09-20-17_15_0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351" y="2125413"/>
            <a:ext cx="6320041" cy="3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 descr="chembl_logo_pin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5550" y="2968449"/>
            <a:ext cx="986594" cy="93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434" name="Google Shape;434;p61" descr="Screen Shot 2018-09-20 at 17.10.0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8575" y="4015833"/>
            <a:ext cx="1202173" cy="99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0659" y="3095448"/>
            <a:ext cx="714965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1" descr="Screen Shot 2018-09-20 at 17.20.3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3661" y="2276282"/>
            <a:ext cx="20320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1"/>
          <p:cNvSpPr/>
          <p:nvPr/>
        </p:nvSpPr>
        <p:spPr>
          <a:xfrm>
            <a:off x="196412" y="294655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38" name="Google Shape;438;p61"/>
          <p:cNvSpPr txBox="1"/>
          <p:nvPr/>
        </p:nvSpPr>
        <p:spPr>
          <a:xfrm>
            <a:off x="248398" y="365951"/>
            <a:ext cx="1241491" cy="5330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profile page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5673004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8"/>
              </a:rPr>
              <a:t>https://docs.targetvalidation.org/getting-started/getting-started/disease-profile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26675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Which drugs are in clinical trials?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00AD5-8E1F-A14B-B37F-3F6A5EE5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413"/>
            <a:ext cx="9144000" cy="562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37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290147" y="277802"/>
            <a:ext cx="972429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6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is the relationship with other diseases?</a:t>
            </a:r>
            <a:endParaRPr sz="36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636977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800" dirty="0">
                <a:hlinkClick r:id="rId3"/>
              </a:rPr>
              <a:t>https://www.targetvalidation.org/disease/EFO_0000685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E1C23-CCC6-0C41-BA97-AB10E14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8" y="1139310"/>
            <a:ext cx="7328263" cy="49404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18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/>
          <p:cNvSpPr txBox="1">
            <a:spLocks/>
          </p:cNvSpPr>
          <p:nvPr/>
        </p:nvSpPr>
        <p:spPr>
          <a:xfrm>
            <a:off x="0" y="149167"/>
            <a:ext cx="9144000" cy="7817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>
                <a:ea typeface="Calibri"/>
                <a:sym typeface="Calibri"/>
              </a:rPr>
              <a:t>Demo 2</a:t>
            </a:r>
          </a:p>
          <a:p>
            <a:pPr algn="ctr">
              <a:lnSpc>
                <a:spcPct val="120000"/>
              </a:lnSpc>
            </a:pPr>
            <a:r>
              <a:rPr lang="en-GB" sz="4000" dirty="0">
                <a:ea typeface="Calibri"/>
                <a:sym typeface="Calibri"/>
              </a:rPr>
              <a:t>Target and disease annotations</a:t>
            </a:r>
          </a:p>
          <a:p>
            <a:pPr algn="ctr">
              <a:lnSpc>
                <a:spcPct val="120000"/>
              </a:lnSpc>
            </a:pPr>
            <a:endParaRPr lang="en-GB" sz="4000" dirty="0">
              <a:ea typeface="Calibri"/>
              <a:sym typeface="Calibri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500702" y="2943235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A8E75-7625-1349-AC12-9B4AD6ADA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3" t="37802" r="40385" b="10618"/>
          <a:stretch/>
        </p:blipFill>
        <p:spPr>
          <a:xfrm>
            <a:off x="412054" y="2436208"/>
            <a:ext cx="3088999" cy="2048565"/>
          </a:xfrm>
          <a:prstGeom prst="rect">
            <a:avLst/>
          </a:prstGeom>
          <a:ln>
            <a:solidFill>
              <a:srgbClr val="BFBFBF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8F3D7F-D71A-3D43-9AB3-38BE76A37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45" t="37802" r="2219" b="28128"/>
          <a:stretch/>
        </p:blipFill>
        <p:spPr>
          <a:xfrm>
            <a:off x="3424764" y="4793915"/>
            <a:ext cx="3399754" cy="1522903"/>
          </a:xfrm>
          <a:prstGeom prst="rect">
            <a:avLst/>
          </a:prstGeom>
          <a:ln>
            <a:solidFill>
              <a:srgbClr val="BFBFBF"/>
            </a:solidFill>
          </a:ln>
        </p:spPr>
      </p:pic>
      <p:sp>
        <p:nvSpPr>
          <p:cNvPr id="24" name="Rounded Rectangular Callout 23"/>
          <p:cNvSpPr/>
          <p:nvPr/>
        </p:nvSpPr>
        <p:spPr>
          <a:xfrm>
            <a:off x="2987454" y="2442510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8"/>
          <p:cNvSpPr txBox="1">
            <a:spLocks/>
          </p:cNvSpPr>
          <p:nvPr/>
        </p:nvSpPr>
        <p:spPr>
          <a:xfrm>
            <a:off x="3039440" y="2513806"/>
            <a:ext cx="1241491" cy="533077"/>
          </a:xfrm>
          <a:prstGeom prst="rect">
            <a:avLst/>
          </a:prstGeom>
          <a:solidFill>
            <a:srgbClr val="FFFFFF"/>
          </a:solidFill>
          <a:ln>
            <a:solidFill>
              <a:srgbClr val="BFBFBF"/>
            </a:solidFill>
          </a:ln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1400" dirty="0">
                <a:ea typeface="Calibri"/>
                <a:sym typeface="Calibri"/>
              </a:rPr>
              <a:t>Target </a:t>
            </a:r>
          </a:p>
          <a:p>
            <a:pPr algn="ctr"/>
            <a:r>
              <a:rPr lang="en-GB" sz="1400" dirty="0">
                <a:ea typeface="Calibri"/>
                <a:sym typeface="Calibri"/>
              </a:rPr>
              <a:t>profile page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8B7AAEC7-7F64-FA4B-AA31-B5878E219714}"/>
              </a:ext>
            </a:extLst>
          </p:cNvPr>
          <p:cNvSpPr/>
          <p:nvPr/>
        </p:nvSpPr>
        <p:spPr>
          <a:xfrm>
            <a:off x="2359883" y="4868507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8"/>
          <p:cNvSpPr txBox="1">
            <a:spLocks/>
          </p:cNvSpPr>
          <p:nvPr/>
        </p:nvSpPr>
        <p:spPr>
          <a:xfrm>
            <a:off x="2409844" y="4934230"/>
            <a:ext cx="1241491" cy="533077"/>
          </a:xfrm>
          <a:prstGeom prst="rect">
            <a:avLst/>
          </a:prstGeom>
          <a:solidFill>
            <a:srgbClr val="FFFFFF"/>
          </a:solidFill>
          <a:ln>
            <a:solidFill>
              <a:srgbClr val="BFBFBF"/>
            </a:solidFill>
          </a:ln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1400" dirty="0">
                <a:ea typeface="Calibri"/>
                <a:sym typeface="Calibri"/>
              </a:rPr>
              <a:t>Disease profile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AF6AF-49FF-3146-8327-4EC321BB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61928" y="1873906"/>
            <a:ext cx="1522903" cy="25278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69BC63-5D09-984D-B820-7DF59054AC01}"/>
              </a:ext>
            </a:extLst>
          </p:cNvPr>
          <p:cNvGrpSpPr/>
          <p:nvPr/>
        </p:nvGrpSpPr>
        <p:grpSpPr>
          <a:xfrm>
            <a:off x="6959792" y="4989094"/>
            <a:ext cx="1984166" cy="1148728"/>
            <a:chOff x="5464348" y="4724222"/>
            <a:chExt cx="1984166" cy="11487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76AB91-74C7-5C41-95CA-385AA3551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4348" y="4724222"/>
              <a:ext cx="1984166" cy="114872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6FD9F-89D3-3142-A26B-D0D4F421F31B}"/>
                </a:ext>
              </a:extLst>
            </p:cNvPr>
            <p:cNvSpPr/>
            <p:nvPr/>
          </p:nvSpPr>
          <p:spPr>
            <a:xfrm>
              <a:off x="6858574" y="5340961"/>
              <a:ext cx="413349" cy="325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E0F14B-0D92-4D44-84CC-763631B7B938}"/>
              </a:ext>
            </a:extLst>
          </p:cNvPr>
          <p:cNvSpPr txBox="1"/>
          <p:nvPr/>
        </p:nvSpPr>
        <p:spPr>
          <a:xfrm>
            <a:off x="-182649" y="6457890"/>
            <a:ext cx="352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Coursebook: pages 16-24</a:t>
            </a:r>
          </a:p>
        </p:txBody>
      </p:sp>
    </p:spTree>
    <p:extLst>
      <p:ext uri="{BB962C8B-B14F-4D97-AF65-F5344CB8AC3E}">
        <p14:creationId xmlns:p14="http://schemas.microsoft.com/office/powerpoint/2010/main" val="4125547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61303" y="2195866"/>
            <a:ext cx="8421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Helvetica"/>
                <a:cs typeface="Helvetica"/>
              </a:rPr>
              <a:t>Which diseases are associated with my target?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4F39E-9DC0-B346-8AC4-203A0F3F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2" y="3092614"/>
            <a:ext cx="3931046" cy="244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0BE47-0258-1D4C-ABD2-5F2126904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122"/>
          <a:stretch/>
        </p:blipFill>
        <p:spPr>
          <a:xfrm>
            <a:off x="3984374" y="4769001"/>
            <a:ext cx="4548124" cy="1543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Right Arrow 18"/>
          <p:cNvSpPr/>
          <p:nvPr/>
        </p:nvSpPr>
        <p:spPr>
          <a:xfrm rot="5400000">
            <a:off x="4486302" y="4263206"/>
            <a:ext cx="701778" cy="5514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0800000">
            <a:off x="1275737" y="4124126"/>
            <a:ext cx="722961" cy="5514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FC2866-87B2-BA43-8F9D-86B1FC6E7AD3}"/>
              </a:ext>
            </a:extLst>
          </p:cNvPr>
          <p:cNvSpPr txBox="1">
            <a:spLocks/>
          </p:cNvSpPr>
          <p:nvPr/>
        </p:nvSpPr>
        <p:spPr>
          <a:xfrm>
            <a:off x="0" y="222188"/>
            <a:ext cx="9144000" cy="45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>
                <a:ea typeface="Calibri"/>
                <a:sym typeface="Calibri"/>
              </a:rPr>
              <a:t>Demo 3</a:t>
            </a:r>
          </a:p>
          <a:p>
            <a:pPr algn="ctr">
              <a:lnSpc>
                <a:spcPct val="120000"/>
              </a:lnSpc>
            </a:pPr>
            <a:r>
              <a:rPr lang="en-GB" sz="4000" dirty="0">
                <a:ea typeface="Calibri"/>
                <a:sym typeface="Calibri"/>
              </a:rPr>
              <a:t>Searching for a target </a:t>
            </a:r>
            <a:r>
              <a:rPr lang="en-GB" sz="4000" dirty="0">
                <a:ea typeface="Calibri"/>
                <a:sym typeface="Wingdings" pitchFamily="2" charset="2"/>
              </a:rPr>
              <a:t> diseases</a:t>
            </a:r>
            <a:endParaRPr lang="en-GB" sz="4000" dirty="0">
              <a:ea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91766-E6E0-F641-A89A-13430FB01E93}"/>
              </a:ext>
            </a:extLst>
          </p:cNvPr>
          <p:cNvSpPr txBox="1"/>
          <p:nvPr/>
        </p:nvSpPr>
        <p:spPr>
          <a:xfrm>
            <a:off x="-150565" y="6441848"/>
            <a:ext cx="352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Coursebook: pages 24-27</a:t>
            </a:r>
          </a:p>
        </p:txBody>
      </p:sp>
    </p:spTree>
    <p:extLst>
      <p:ext uri="{BB962C8B-B14F-4D97-AF65-F5344CB8AC3E}">
        <p14:creationId xmlns:p14="http://schemas.microsoft.com/office/powerpoint/2010/main" val="29999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>
            <a:spLocks/>
          </p:cNvSpPr>
          <p:nvPr/>
        </p:nvSpPr>
        <p:spPr>
          <a:xfrm>
            <a:off x="225924" y="3367817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89EE7-9E96-684A-B985-85BF0D1FA120}"/>
              </a:ext>
            </a:extLst>
          </p:cNvPr>
          <p:cNvGrpSpPr/>
          <p:nvPr/>
        </p:nvGrpSpPr>
        <p:grpSpPr>
          <a:xfrm>
            <a:off x="2752837" y="2364881"/>
            <a:ext cx="3638326" cy="1971740"/>
            <a:chOff x="5319213" y="3216007"/>
            <a:chExt cx="3638326" cy="19717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5B83AD-7CEC-5D41-9891-5F2D030EF7C7}"/>
                </a:ext>
              </a:extLst>
            </p:cNvPr>
            <p:cNvSpPr/>
            <p:nvPr/>
          </p:nvSpPr>
          <p:spPr>
            <a:xfrm>
              <a:off x="6081219" y="4695304"/>
              <a:ext cx="217239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Pages 28-30 </a:t>
              </a:r>
              <a:endParaRPr lang="en-GB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B19C01-B070-ED4B-8C3E-240F0A5908BC}"/>
                </a:ext>
              </a:extLst>
            </p:cNvPr>
            <p:cNvSpPr/>
            <p:nvPr/>
          </p:nvSpPr>
          <p:spPr>
            <a:xfrm>
              <a:off x="5319213" y="3216007"/>
              <a:ext cx="3638326" cy="1305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 err="1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Durvalumab</a:t>
              </a:r>
              <a:endParaRPr lang="en-US" sz="28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Pancreatic carcinoma </a:t>
              </a:r>
            </a:p>
          </p:txBody>
        </p:sp>
      </p:grpSp>
      <p:sp>
        <p:nvSpPr>
          <p:cNvPr id="10" name="Google Shape;431;p61">
            <a:extLst>
              <a:ext uri="{FF2B5EF4-FFF2-40B4-BE49-F238E27FC236}">
                <a16:creationId xmlns:a16="http://schemas.microsoft.com/office/drawing/2014/main" id="{1DBB6E11-0837-6446-8B39-007F075A6126}"/>
              </a:ext>
            </a:extLst>
          </p:cNvPr>
          <p:cNvSpPr txBox="1"/>
          <p:nvPr/>
        </p:nvSpPr>
        <p:spPr>
          <a:xfrm>
            <a:off x="0" y="805272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Hands-on </a:t>
            </a: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exercises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90790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62"/>
          <p:cNvSpPr txBox="1"/>
          <p:nvPr/>
        </p:nvSpPr>
        <p:spPr>
          <a:xfrm>
            <a:off x="358588" y="277627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447" name="Google Shape;447;p62" descr="services_speed_plot.png"/>
          <p:cNvPicPr preferRelativeResize="0"/>
          <p:nvPr/>
        </p:nvPicPr>
        <p:blipFill rotWithShape="1">
          <a:blip r:embed="rId4">
            <a:alphaModFix/>
          </a:blip>
          <a:srcRect b="3065"/>
          <a:stretch/>
        </p:blipFill>
        <p:spPr>
          <a:xfrm>
            <a:off x="304800" y="871548"/>
            <a:ext cx="8525256" cy="5681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/>
        </p:nvSpPr>
        <p:spPr>
          <a:xfrm>
            <a:off x="149411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>
                <a:solidFill>
                  <a:srgbClr val="0091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Modes of access → data volume</a:t>
            </a: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33700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Batch search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7D96-FDA1-B64D-B7A9-1AEE51DD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" y="1195872"/>
            <a:ext cx="9041270" cy="48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908FF3-16BC-EE41-901E-801C69F87DEC}"/>
              </a:ext>
            </a:extLst>
          </p:cNvPr>
          <p:cNvSpPr/>
          <p:nvPr/>
        </p:nvSpPr>
        <p:spPr>
          <a:xfrm>
            <a:off x="2170572" y="6362145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4"/>
              </a:rPr>
              <a:t>https://www.targetvalidation.org/batch-search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8110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79793" y="1618150"/>
            <a:ext cx="4344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https://platform-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api.opentargets.io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/v3/platform/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9793" y="2092512"/>
            <a:ext cx="2246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public/association/filter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793" y="2619135"/>
            <a:ext cx="7038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?target=ENSG00000163914&amp;size=10000&amp;fields=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target.id&amp;fields</a:t>
            </a:r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disease.id</a:t>
            </a:r>
            <a:endParaRPr lang="en-US" sz="16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790" y="1556609"/>
            <a:ext cx="1755003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30971"/>
            <a:ext cx="2204582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938" y="2557594"/>
            <a:ext cx="2032707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-10404" y="386213"/>
            <a:ext cx="9154404" cy="7724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Targets Platform REST API*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9606" y="5712750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https://docs.targetvalidation.org/tutorials/rest-api</a:t>
            </a:r>
            <a:endParaRPr lang="en-GB" sz="1800" u="sng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oogle Shape;224;p47" descr="chrome.jpeg">
            <a:extLst>
              <a:ext uri="{FF2B5EF4-FFF2-40B4-BE49-F238E27FC236}">
                <a16:creationId xmlns:a16="http://schemas.microsoft.com/office/drawing/2014/main" id="{3AFAE069-C949-5344-BBBF-083E5BB620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0248" t="9845" r="9893" b="9581"/>
          <a:stretch/>
        </p:blipFill>
        <p:spPr>
          <a:xfrm>
            <a:off x="563939" y="4159974"/>
            <a:ext cx="642246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EBDD2-807F-8C41-945F-7C9E5CDA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723" y="4159974"/>
            <a:ext cx="651256" cy="6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80393-E952-1B4F-A6E9-128181192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645" y="4159974"/>
            <a:ext cx="625263" cy="64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87B69B-4B91-C242-8FA5-7B2EA473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084" y="4137726"/>
            <a:ext cx="684000" cy="684000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6945B3A3-1A37-C841-994A-0FD3D63C8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977" y="4067121"/>
            <a:ext cx="2920923" cy="128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50" lvl="1" indent="0" algn="ctr" eaLnBrk="1" hangingPunct="1">
              <a:spcAft>
                <a:spcPts val="1800"/>
              </a:spcAft>
              <a:buClrTx/>
              <a:buNone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client **</a:t>
            </a:r>
            <a:endParaRPr lang="en-US" sz="2600" b="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50" lvl="1" indent="-457200" algn="ctr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D54C5AC-3EFF-6D45-805C-DE3D7A46BBE2}"/>
              </a:ext>
            </a:extLst>
          </p:cNvPr>
          <p:cNvSpPr txBox="1">
            <a:spLocks/>
          </p:cNvSpPr>
          <p:nvPr/>
        </p:nvSpPr>
        <p:spPr>
          <a:xfrm>
            <a:off x="235336" y="5627489"/>
            <a:ext cx="439735" cy="539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</a:t>
            </a: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CEA018B7-9FE7-264A-9323-FD2EA8CCD10B}"/>
              </a:ext>
            </a:extLst>
          </p:cNvPr>
          <p:cNvSpPr txBox="1">
            <a:spLocks/>
          </p:cNvSpPr>
          <p:nvPr/>
        </p:nvSpPr>
        <p:spPr>
          <a:xfrm>
            <a:off x="-46812" y="6117602"/>
            <a:ext cx="1004030" cy="611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88F056-A367-9C4B-B938-DC2285018DA7}"/>
              </a:ext>
            </a:extLst>
          </p:cNvPr>
          <p:cNvSpPr/>
          <p:nvPr/>
        </p:nvSpPr>
        <p:spPr>
          <a:xfrm>
            <a:off x="759606" y="6238727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</a:t>
            </a:r>
            <a:r>
              <a:rPr lang="en-US" sz="18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docs.targetvalidation.org</a:t>
            </a:r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/tutorials/python-client</a:t>
            </a:r>
            <a:endParaRPr lang="en-US" sz="1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56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>
          <a:xfrm>
            <a:off x="358588" y="3152596"/>
            <a:ext cx="8426824" cy="11985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endParaRPr lang="en-GB" sz="2400" b="1" u="sng" dirty="0">
              <a:solidFill>
                <a:srgbClr val="FF0000"/>
              </a:solidFill>
              <a:latin typeface="Helvetica"/>
              <a:cs typeface="Helvetica"/>
              <a:hlinkClick r:id="rId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63" y="168750"/>
            <a:ext cx="9134475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/>
              <a:t>Looking for the entire data?</a:t>
            </a:r>
          </a:p>
        </p:txBody>
      </p:sp>
      <p:pic>
        <p:nvPicPr>
          <p:cNvPr id="3" name="Picture 2" descr="Screen Shot 2018-06-12 at 22.44.1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11"/>
          <a:stretch/>
        </p:blipFill>
        <p:spPr>
          <a:xfrm>
            <a:off x="625090" y="1186312"/>
            <a:ext cx="7893820" cy="2946073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25090" y="1162794"/>
            <a:ext cx="7893820" cy="51404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063BD-6452-474B-8768-35E3061B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04" y="4398152"/>
            <a:ext cx="5745167" cy="157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6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 txBox="1"/>
          <p:nvPr/>
        </p:nvSpPr>
        <p:spPr>
          <a:xfrm>
            <a:off x="3024913" y="1001763"/>
            <a:ext cx="4426147" cy="114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Targets?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it?</a:t>
            </a:r>
            <a:endParaRPr sz="29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49"/>
          <p:cNvSpPr txBox="1"/>
          <p:nvPr/>
        </p:nvSpPr>
        <p:spPr>
          <a:xfrm>
            <a:off x="-19078" y="8681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strike="noStrike" cap="none" dirty="0">
                <a:solidFill>
                  <a:srgbClr val="0091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will I get out of this session?</a:t>
            </a:r>
            <a:endParaRPr sz="4000" b="0" i="0" u="none" strike="noStrike" cap="none" dirty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Google Shape;254;p49" descr="EAJS_PhD-Workshop_2013_edit.jpg"/>
          <p:cNvPicPr preferRelativeResize="0"/>
          <p:nvPr/>
        </p:nvPicPr>
        <p:blipFill rotWithShape="1">
          <a:blip r:embed="rId3">
            <a:alphaModFix/>
          </a:blip>
          <a:srcRect l="6504" t="9939" r="30226" b="5692"/>
          <a:stretch/>
        </p:blipFill>
        <p:spPr>
          <a:xfrm>
            <a:off x="125573" y="1265232"/>
            <a:ext cx="3600000" cy="36000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49"/>
          <p:cNvSpPr txBox="1"/>
          <p:nvPr/>
        </p:nvSpPr>
        <p:spPr>
          <a:xfrm>
            <a:off x="-749913" y="5484604"/>
            <a:ext cx="5920138" cy="114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get in touch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the team?</a:t>
            </a:r>
            <a:endParaRPr sz="29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49"/>
          <p:cNvSpPr txBox="1"/>
          <p:nvPr/>
        </p:nvSpPr>
        <p:spPr>
          <a:xfrm>
            <a:off x="4013875" y="4716210"/>
            <a:ext cx="5200134" cy="114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can I make the most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these resources?</a:t>
            </a:r>
            <a:endParaRPr sz="29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loud Callout 2">
            <a:extLst>
              <a:ext uri="{FF2B5EF4-FFF2-40B4-BE49-F238E27FC236}">
                <a16:creationId xmlns:a16="http://schemas.microsoft.com/office/drawing/2014/main" id="{666E698A-169F-FA4A-9808-A921D28285B6}"/>
              </a:ext>
            </a:extLst>
          </p:cNvPr>
          <p:cNvSpPr/>
          <p:nvPr/>
        </p:nvSpPr>
        <p:spPr>
          <a:xfrm>
            <a:off x="3380505" y="830089"/>
            <a:ext cx="3697424" cy="1463710"/>
          </a:xfrm>
          <a:prstGeom prst="cloudCallout">
            <a:avLst>
              <a:gd name="adj1" fmla="val -35991"/>
              <a:gd name="adj2" fmla="val 70561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Google Shape;250;p49">
            <a:extLst>
              <a:ext uri="{FF2B5EF4-FFF2-40B4-BE49-F238E27FC236}">
                <a16:creationId xmlns:a16="http://schemas.microsoft.com/office/drawing/2014/main" id="{E6C929C5-C9EE-8D4F-A9D9-A49DD13B35B4}"/>
              </a:ext>
            </a:extLst>
          </p:cNvPr>
          <p:cNvSpPr txBox="1"/>
          <p:nvPr/>
        </p:nvSpPr>
        <p:spPr>
          <a:xfrm>
            <a:off x="4070569" y="2800116"/>
            <a:ext cx="5025456" cy="114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data and resources does it provide?</a:t>
            </a:r>
            <a:endParaRPr sz="29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7A2AFBC2-D535-A141-A65E-75AB0F314F4C}"/>
              </a:ext>
            </a:extLst>
          </p:cNvPr>
          <p:cNvSpPr/>
          <p:nvPr/>
        </p:nvSpPr>
        <p:spPr>
          <a:xfrm>
            <a:off x="3995467" y="2321958"/>
            <a:ext cx="5129453" cy="1784722"/>
          </a:xfrm>
          <a:prstGeom prst="cloudCallout">
            <a:avLst>
              <a:gd name="adj1" fmla="val -61383"/>
              <a:gd name="adj2" fmla="val 32417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loud Callout 15">
            <a:extLst>
              <a:ext uri="{FF2B5EF4-FFF2-40B4-BE49-F238E27FC236}">
                <a16:creationId xmlns:a16="http://schemas.microsoft.com/office/drawing/2014/main" id="{AAA16331-D454-D54A-BB7E-05F2BCF651E0}"/>
              </a:ext>
            </a:extLst>
          </p:cNvPr>
          <p:cNvSpPr/>
          <p:nvPr/>
        </p:nvSpPr>
        <p:spPr>
          <a:xfrm>
            <a:off x="3995468" y="4416365"/>
            <a:ext cx="5045296" cy="1671651"/>
          </a:xfrm>
          <a:prstGeom prst="cloudCallout">
            <a:avLst>
              <a:gd name="adj1" fmla="val -59835"/>
              <a:gd name="adj2" fmla="val -33753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loud Callout 16">
            <a:extLst>
              <a:ext uri="{FF2B5EF4-FFF2-40B4-BE49-F238E27FC236}">
                <a16:creationId xmlns:a16="http://schemas.microsoft.com/office/drawing/2014/main" id="{9FB46261-034F-784A-9116-BFA7216B2B97}"/>
              </a:ext>
            </a:extLst>
          </p:cNvPr>
          <p:cNvSpPr/>
          <p:nvPr/>
        </p:nvSpPr>
        <p:spPr>
          <a:xfrm>
            <a:off x="125573" y="5327009"/>
            <a:ext cx="3900360" cy="1463710"/>
          </a:xfrm>
          <a:prstGeom prst="cloudCallout">
            <a:avLst>
              <a:gd name="adj1" fmla="val 20340"/>
              <a:gd name="adj2" fmla="val -90656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49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64096" y="1611275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543359" y="1611274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Bioinformatics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74" y="2131457"/>
            <a:ext cx="566698" cy="5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1953" y="2131457"/>
            <a:ext cx="627192" cy="5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441" y="2110048"/>
            <a:ext cx="650453" cy="63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0" y="18356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Wrapping up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10" name="Google Shape;310;p52" descr="world-user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 descr="sequenc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2099" y="2159056"/>
            <a:ext cx="758984" cy="7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10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big data.png">
            <a:extLst>
              <a:ext uri="{FF2B5EF4-FFF2-40B4-BE49-F238E27FC236}">
                <a16:creationId xmlns:a16="http://schemas.microsoft.com/office/drawing/2014/main" id="{133C80B3-5053-0E41-9530-6C006EC153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71" y="2029528"/>
            <a:ext cx="581378" cy="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7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64096" y="1611275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543359" y="1611274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Bioinformatics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74" y="2131457"/>
            <a:ext cx="566698" cy="5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1953" y="2131457"/>
            <a:ext cx="627192" cy="5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441" y="2110048"/>
            <a:ext cx="650453" cy="63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0" y="18356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Knowledge cycle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10" name="Google Shape;310;p52" descr="world-user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 descr="sequenc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2099" y="2159056"/>
            <a:ext cx="758984" cy="7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10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big data.png">
            <a:extLst>
              <a:ext uri="{FF2B5EF4-FFF2-40B4-BE49-F238E27FC236}">
                <a16:creationId xmlns:a16="http://schemas.microsoft.com/office/drawing/2014/main" id="{02746FAD-3021-C442-AEF3-33DA3A86FB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71" y="2029528"/>
            <a:ext cx="581378" cy="5390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7D9230-E92E-4A43-9662-17391CF14C30}"/>
              </a:ext>
            </a:extLst>
          </p:cNvPr>
          <p:cNvSpPr/>
          <p:nvPr/>
        </p:nvSpPr>
        <p:spPr>
          <a:xfrm>
            <a:off x="279518" y="1326564"/>
            <a:ext cx="3302116" cy="5347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08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0" y="261545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generation: therapeutic areas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699D-B27E-F84B-A536-5C0BD53C6C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8526" y="1334205"/>
            <a:ext cx="2771151" cy="1767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F94CD9-F6AF-3042-A888-938CA411C049}"/>
              </a:ext>
            </a:extLst>
          </p:cNvPr>
          <p:cNvGrpSpPr/>
          <p:nvPr/>
        </p:nvGrpSpPr>
        <p:grpSpPr>
          <a:xfrm>
            <a:off x="183200" y="3409550"/>
            <a:ext cx="2967144" cy="1791481"/>
            <a:chOff x="5950956" y="3524664"/>
            <a:chExt cx="2967144" cy="1791481"/>
          </a:xfrm>
        </p:grpSpPr>
        <p:sp>
          <p:nvSpPr>
            <p:cNvPr id="31" name="Google Shape;404;p60">
              <a:extLst>
                <a:ext uri="{FF2B5EF4-FFF2-40B4-BE49-F238E27FC236}">
                  <a16:creationId xmlns:a16="http://schemas.microsoft.com/office/drawing/2014/main" id="{76307F93-2A14-B54C-AF59-7C0562A672CB}"/>
                </a:ext>
              </a:extLst>
            </p:cNvPr>
            <p:cNvSpPr txBox="1"/>
            <p:nvPr/>
          </p:nvSpPr>
          <p:spPr>
            <a:xfrm>
              <a:off x="6000407" y="3524664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5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4" name="Google Shape;404;p60">
              <a:extLst>
                <a:ext uri="{FF2B5EF4-FFF2-40B4-BE49-F238E27FC236}">
                  <a16:creationId xmlns:a16="http://schemas.microsoft.com/office/drawing/2014/main" id="{47043B30-5021-B448-846B-078D25EF2A88}"/>
                </a:ext>
              </a:extLst>
            </p:cNvPr>
            <p:cNvSpPr txBox="1"/>
            <p:nvPr/>
          </p:nvSpPr>
          <p:spPr>
            <a:xfrm>
              <a:off x="6039392" y="4124269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7" name="Google Shape;404;p60">
              <a:extLst>
                <a:ext uri="{FF2B5EF4-FFF2-40B4-BE49-F238E27FC236}">
                  <a16:creationId xmlns:a16="http://schemas.microsoft.com/office/drawing/2014/main" id="{46D3BF62-92D2-0F40-9C13-7806A071D393}"/>
                </a:ext>
              </a:extLst>
            </p:cNvPr>
            <p:cNvSpPr txBox="1"/>
            <p:nvPr/>
          </p:nvSpPr>
          <p:spPr>
            <a:xfrm>
              <a:off x="5950956" y="4669878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2</a:t>
              </a: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 publications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0EC2D49-1558-6849-B193-C800AADFC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" r="4801"/>
          <a:stretch/>
        </p:blipFill>
        <p:spPr>
          <a:xfrm>
            <a:off x="3249247" y="1334205"/>
            <a:ext cx="2771151" cy="17676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191C21F-2573-074F-ACD4-B29E247E642C}"/>
              </a:ext>
            </a:extLst>
          </p:cNvPr>
          <p:cNvGrpSpPr/>
          <p:nvPr/>
        </p:nvGrpSpPr>
        <p:grpSpPr>
          <a:xfrm>
            <a:off x="3111359" y="3407095"/>
            <a:ext cx="3016596" cy="1796709"/>
            <a:chOff x="3003479" y="3546573"/>
            <a:chExt cx="3016596" cy="1796709"/>
          </a:xfrm>
        </p:grpSpPr>
        <p:sp>
          <p:nvSpPr>
            <p:cNvPr id="27" name="Google Shape;404;p60">
              <a:extLst>
                <a:ext uri="{FF2B5EF4-FFF2-40B4-BE49-F238E27FC236}">
                  <a16:creationId xmlns:a16="http://schemas.microsoft.com/office/drawing/2014/main" id="{90E7B48D-3C95-5143-B00B-78D9BC10E8D4}"/>
                </a:ext>
              </a:extLst>
            </p:cNvPr>
            <p:cNvSpPr txBox="1"/>
            <p:nvPr/>
          </p:nvSpPr>
          <p:spPr>
            <a:xfrm>
              <a:off x="3003479" y="4697015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2 publications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9" name="Google Shape;404;p60">
              <a:extLst>
                <a:ext uri="{FF2B5EF4-FFF2-40B4-BE49-F238E27FC236}">
                  <a16:creationId xmlns:a16="http://schemas.microsoft.com/office/drawing/2014/main" id="{A96777A4-FE94-3C4D-BC0E-CCCE8D548C64}"/>
                </a:ext>
              </a:extLst>
            </p:cNvPr>
            <p:cNvSpPr txBox="1"/>
            <p:nvPr/>
          </p:nvSpPr>
          <p:spPr>
            <a:xfrm>
              <a:off x="3141367" y="413152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2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0" name="Google Shape;404;p60">
              <a:extLst>
                <a:ext uri="{FF2B5EF4-FFF2-40B4-BE49-F238E27FC236}">
                  <a16:creationId xmlns:a16="http://schemas.microsoft.com/office/drawing/2014/main" id="{3E63583E-01C6-B146-966F-843754CBBF2B}"/>
                </a:ext>
              </a:extLst>
            </p:cNvPr>
            <p:cNvSpPr txBox="1"/>
            <p:nvPr/>
          </p:nvSpPr>
          <p:spPr>
            <a:xfrm>
              <a:off x="3065026" y="3546573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7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61BA850-85AC-C345-9426-2304221C3234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5262"/>
          <a:stretch/>
        </p:blipFill>
        <p:spPr>
          <a:xfrm>
            <a:off x="6176233" y="1334205"/>
            <a:ext cx="2772000" cy="1767600"/>
          </a:xfrm>
          <a:prstGeom prst="rect">
            <a:avLst/>
          </a:prstGeom>
        </p:spPr>
      </p:pic>
      <p:sp>
        <p:nvSpPr>
          <p:cNvPr id="35" name="Google Shape;404;p60">
            <a:extLst>
              <a:ext uri="{FF2B5EF4-FFF2-40B4-BE49-F238E27FC236}">
                <a16:creationId xmlns:a16="http://schemas.microsoft.com/office/drawing/2014/main" id="{6D8D0DF0-4373-1A4E-81B6-61659CA954BA}"/>
              </a:ext>
            </a:extLst>
          </p:cNvPr>
          <p:cNvSpPr txBox="1"/>
          <p:nvPr/>
        </p:nvSpPr>
        <p:spPr>
          <a:xfrm>
            <a:off x="6242394" y="3414696"/>
            <a:ext cx="2878708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 ongoing projects</a:t>
            </a:r>
            <a:endParaRPr sz="2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E3F328-8C2D-1A44-A6A4-E7C830FB3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54" y="5202415"/>
            <a:ext cx="1419600" cy="50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69E7E6-ABAF-9C4B-AC95-0E80723179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6" t="2355" r="76120" b="83768"/>
          <a:stretch/>
        </p:blipFill>
        <p:spPr>
          <a:xfrm>
            <a:off x="3848713" y="5162683"/>
            <a:ext cx="1404000" cy="6437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CA2CE0-F51E-6B41-A7B5-E09545FFA3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12" r="3531" b="202"/>
          <a:stretch/>
        </p:blipFill>
        <p:spPr>
          <a:xfrm>
            <a:off x="3920713" y="5909572"/>
            <a:ext cx="1332000" cy="6273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E08222-048A-ED4C-A321-FD838C6050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4"/>
          <a:stretch/>
        </p:blipFill>
        <p:spPr>
          <a:xfrm>
            <a:off x="912754" y="5881367"/>
            <a:ext cx="14196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2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-2" y="42981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Behan et al (2019) </a:t>
            </a:r>
          </a:p>
        </p:txBody>
      </p:sp>
      <p:sp>
        <p:nvSpPr>
          <p:cNvPr id="10" name="Title 8"/>
          <p:cNvSpPr txBox="1">
            <a:spLocks/>
          </p:cNvSpPr>
          <p:nvPr/>
        </p:nvSpPr>
        <p:spPr>
          <a:xfrm>
            <a:off x="0" y="755064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2000" dirty="0">
              <a:ea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00AA7-5E73-E14F-9A61-2A93C253F80D}"/>
              </a:ext>
            </a:extLst>
          </p:cNvPr>
          <p:cNvSpPr txBox="1"/>
          <p:nvPr/>
        </p:nvSpPr>
        <p:spPr>
          <a:xfrm>
            <a:off x="676574" y="2954052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E11C0-7A29-D141-ACF3-2712C189EDA6}"/>
              </a:ext>
            </a:extLst>
          </p:cNvPr>
          <p:cNvSpPr txBox="1"/>
          <p:nvPr/>
        </p:nvSpPr>
        <p:spPr>
          <a:xfrm>
            <a:off x="97509" y="3889855"/>
            <a:ext cx="4858982" cy="376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WRN sustains </a:t>
            </a:r>
            <a:r>
              <a:rPr lang="en-US" sz="2000" i="1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vivo </a:t>
            </a: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 in: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colorectal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ovarian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endometrial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gastric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Clr>
                <a:srgbClr val="4F81BD"/>
              </a:buClr>
              <a:buFont typeface="Arial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candidate target for </a:t>
            </a:r>
            <a:r>
              <a:rPr lang="en-US" sz="20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tumourss</a:t>
            </a: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MSI (WRN antagonists)</a:t>
            </a: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746632-DA08-6D46-81ED-D88B5129F067}"/>
              </a:ext>
            </a:extLst>
          </p:cNvPr>
          <p:cNvGrpSpPr/>
          <p:nvPr/>
        </p:nvGrpSpPr>
        <p:grpSpPr>
          <a:xfrm>
            <a:off x="4699048" y="2332916"/>
            <a:ext cx="4385284" cy="4523602"/>
            <a:chOff x="4590188" y="2213170"/>
            <a:chExt cx="4385284" cy="45236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4B6F42-8A6B-3C49-9F06-8E74DD05BA95}"/>
                </a:ext>
              </a:extLst>
            </p:cNvPr>
            <p:cNvSpPr txBox="1"/>
            <p:nvPr/>
          </p:nvSpPr>
          <p:spPr>
            <a:xfrm flipH="1">
              <a:off x="5604179" y="2893566"/>
              <a:ext cx="2192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9F5D4C-7914-DA41-984B-F5AD68255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742" r="4858" b="1731"/>
            <a:stretch/>
          </p:blipFill>
          <p:spPr>
            <a:xfrm>
              <a:off x="4617697" y="2332971"/>
              <a:ext cx="4267354" cy="4284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2F15-C388-0C48-A43E-F4A9A71D37DE}"/>
                </a:ext>
              </a:extLst>
            </p:cNvPr>
            <p:cNvSpPr txBox="1"/>
            <p:nvPr/>
          </p:nvSpPr>
          <p:spPr>
            <a:xfrm>
              <a:off x="8790741" y="2213170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80299-6B35-0D4B-886D-223C638786F3}"/>
                </a:ext>
              </a:extLst>
            </p:cNvPr>
            <p:cNvSpPr txBox="1"/>
            <p:nvPr/>
          </p:nvSpPr>
          <p:spPr>
            <a:xfrm>
              <a:off x="4662900" y="6428995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9D95A6-3775-0F41-8D56-ABB717EE1C62}"/>
                </a:ext>
              </a:extLst>
            </p:cNvPr>
            <p:cNvSpPr txBox="1"/>
            <p:nvPr/>
          </p:nvSpPr>
          <p:spPr>
            <a:xfrm>
              <a:off x="7874186" y="6414233"/>
              <a:ext cx="1101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DDDA8-24C8-B24B-B47C-E1D8ACCCCF3E}"/>
                </a:ext>
              </a:extLst>
            </p:cNvPr>
            <p:cNvSpPr txBox="1"/>
            <p:nvPr/>
          </p:nvSpPr>
          <p:spPr>
            <a:xfrm>
              <a:off x="4590188" y="2213170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C1FFFB6-0829-7241-8330-5F12C78F4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t="3058" r="46389" b="61026"/>
          <a:stretch/>
        </p:blipFill>
        <p:spPr>
          <a:xfrm>
            <a:off x="228255" y="943779"/>
            <a:ext cx="4563908" cy="2757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BC8D26-D3F6-0B49-811B-63E36055F907}"/>
              </a:ext>
            </a:extLst>
          </p:cNvPr>
          <p:cNvSpPr txBox="1"/>
          <p:nvPr/>
        </p:nvSpPr>
        <p:spPr>
          <a:xfrm>
            <a:off x="250025" y="832909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935675-EBFB-E742-A988-7E699243B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001" y="146025"/>
            <a:ext cx="1419600" cy="504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D1BEF5-B6DF-214E-87B0-FF59D95A9916}"/>
              </a:ext>
            </a:extLst>
          </p:cNvPr>
          <p:cNvSpPr txBox="1"/>
          <p:nvPr/>
        </p:nvSpPr>
        <p:spPr>
          <a:xfrm rot="20047470">
            <a:off x="813130" y="1930425"/>
            <a:ext cx="7830143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Data now available in the Open Targets Platform e.g.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hlinkClick r:id="rId6"/>
              </a:rPr>
              <a:t>https://www.targetvalidation.org/evidence/ENSG00000100941/EFO_0000305?view=sec:affected_pathway</a:t>
            </a:r>
            <a:endParaRPr lang="en-US" sz="2400" dirty="0">
              <a:solidFill>
                <a:srgbClr val="FF0000"/>
              </a:solidFill>
              <a:latin typeface="Helvetica" pitchFamily="2" charset="0"/>
            </a:endParaRPr>
          </a:p>
          <a:p>
            <a:pPr algn="ctr"/>
            <a:endParaRPr lang="en-US" sz="2400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87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5"/>
          <p:cNvSpPr/>
          <p:nvPr/>
        </p:nvSpPr>
        <p:spPr>
          <a:xfrm>
            <a:off x="3479344" y="4227120"/>
            <a:ext cx="31449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blog.opentargets.org/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39" name="Google Shape;939;p75" descr="FB_Twitter_logo.png"/>
          <p:cNvPicPr preferRelativeResize="0"/>
          <p:nvPr/>
        </p:nvPicPr>
        <p:blipFill rotWithShape="1">
          <a:blip r:embed="rId3">
            <a:alphaModFix/>
          </a:blip>
          <a:srcRect l="1676" t="1675" r="50672" b="4011"/>
          <a:stretch/>
        </p:blipFill>
        <p:spPr>
          <a:xfrm>
            <a:off x="2766530" y="3679431"/>
            <a:ext cx="430874" cy="4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5"/>
          <p:cNvSpPr/>
          <p:nvPr/>
        </p:nvSpPr>
        <p:spPr>
          <a:xfrm>
            <a:off x="3479344" y="3665509"/>
            <a:ext cx="21649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@</a:t>
            </a:r>
            <a:r>
              <a:rPr lang="en-US" sz="2200" dirty="0" err="1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targetvalidate</a:t>
            </a:r>
            <a:r>
              <a:rPr lang="en-US" sz="22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1" name="Google Shape;941;p75" descr="Screen Shot 2017-01-16 at 13.27.3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2417" y="4169513"/>
            <a:ext cx="419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75" descr="Screen Shot 2017-01-16 at 13.29.10.png"/>
          <p:cNvPicPr preferRelativeResize="0"/>
          <p:nvPr/>
        </p:nvPicPr>
        <p:blipFill rotWithShape="1">
          <a:blip r:embed="rId5">
            <a:alphaModFix/>
          </a:blip>
          <a:srcRect l="3820" t="12522"/>
          <a:stretch/>
        </p:blipFill>
        <p:spPr>
          <a:xfrm>
            <a:off x="2762329" y="4826565"/>
            <a:ext cx="439276" cy="395998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75"/>
          <p:cNvSpPr/>
          <p:nvPr/>
        </p:nvSpPr>
        <p:spPr>
          <a:xfrm>
            <a:off x="3479351" y="4809125"/>
            <a:ext cx="480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http://tinyurl.com/opentargets-in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4" name="Google Shape;944;p75"/>
          <p:cNvSpPr txBox="1"/>
          <p:nvPr/>
        </p:nvSpPr>
        <p:spPr>
          <a:xfrm>
            <a:off x="0" y="420869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Connect with us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45" name="Google Shape;945;p75"/>
          <p:cNvSpPr/>
          <p:nvPr/>
        </p:nvSpPr>
        <p:spPr>
          <a:xfrm>
            <a:off x="3479350" y="5411950"/>
            <a:ext cx="5432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https://tinyurl.com/opentargets-youtube</a:t>
            </a:r>
            <a:endParaRPr sz="220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946" name="Google Shape;946;p75" descr="downloa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9968" y="5303041"/>
            <a:ext cx="683999" cy="683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7" name="Google Shape;947;p75"/>
          <p:cNvGraphicFramePr/>
          <p:nvPr/>
        </p:nvGraphicFramePr>
        <p:xfrm>
          <a:off x="273690" y="1726375"/>
          <a:ext cx="8637650" cy="1341150"/>
        </p:xfrm>
        <a:graphic>
          <a:graphicData uri="http://schemas.openxmlformats.org/drawingml/2006/table">
            <a:tbl>
              <a:tblPr firstRow="1" bandRow="1">
                <a:noFill/>
                <a:tableStyleId>{F42D8F76-D638-4042-BB12-247997B54703}</a:tableStyleId>
              </a:tblPr>
              <a:tblGrid>
                <a:gridCol w="406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Targets Platform</a:t>
                      </a:r>
                      <a:endParaRPr sz="2400" u="none" strike="noStrike" cap="non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Targets Genetics</a:t>
                      </a:r>
                      <a:endParaRPr sz="2400" u="none" strike="noStrike" cap="non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4F81BD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docs.targetvalidation.org</a:t>
                      </a:r>
                      <a:endParaRPr sz="2300" u="none" strike="noStrike" cap="none">
                        <a:solidFill>
                          <a:srgbClr val="4F81BD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81BD"/>
                        </a:buClr>
                        <a:buSzPts val="2300"/>
                        <a:buFont typeface="Helvetica Neue"/>
                        <a:buNone/>
                      </a:pPr>
                      <a:r>
                        <a:rPr lang="en-US" sz="2300" u="none" strike="noStrike" cap="none">
                          <a:solidFill>
                            <a:srgbClr val="4F81BD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genetics-docs.opentargets.org</a:t>
                      </a:r>
                      <a:endParaRPr sz="2300" u="none" strike="noStrike" cap="none">
                        <a:solidFill>
                          <a:srgbClr val="4F81BD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4F81BD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support@targetvalidation.org</a:t>
                      </a:r>
                      <a:endParaRPr sz="2300" u="sng" strike="noStrike" cap="none">
                        <a:solidFill>
                          <a:srgbClr val="4F81BD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F81BD"/>
                        </a:buClr>
                        <a:buSzPts val="2300"/>
                        <a:buFont typeface="Helvetica Neue"/>
                        <a:buNone/>
                      </a:pPr>
                      <a:r>
                        <a:rPr lang="en-US" sz="2300" u="none" strike="noStrike" cap="none">
                          <a:solidFill>
                            <a:srgbClr val="4F81BD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geneticsportal@opentargets.org</a:t>
                      </a:r>
                      <a:endParaRPr sz="2300" u="none" strike="noStrike" cap="none">
                        <a:solidFill>
                          <a:srgbClr val="4F81BD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074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4"/>
          <p:cNvSpPr txBox="1"/>
          <p:nvPr/>
        </p:nvSpPr>
        <p:spPr>
          <a:xfrm>
            <a:off x="-1" y="151560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Want to learn more?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29" name="Google Shape;929;p74"/>
          <p:cNvSpPr txBox="1"/>
          <p:nvPr/>
        </p:nvSpPr>
        <p:spPr>
          <a:xfrm>
            <a:off x="493059" y="193511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  <a:hlinkClick r:id="rId3"/>
            </a:endParaRPr>
          </a:p>
        </p:txBody>
      </p:sp>
      <p:pic>
        <p:nvPicPr>
          <p:cNvPr id="930" name="Google Shape;930;p74" descr="Screen Shot 2018-11-26 at 23.08.3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1935116"/>
            <a:ext cx="9144000" cy="503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4" descr="Screen Shot 2018-11-27 at 16.23.34.png"/>
          <p:cNvPicPr preferRelativeResize="0"/>
          <p:nvPr/>
        </p:nvPicPr>
        <p:blipFill rotWithShape="1">
          <a:blip r:embed="rId5">
            <a:alphaModFix/>
          </a:blip>
          <a:srcRect b="65410"/>
          <a:stretch/>
        </p:blipFill>
        <p:spPr>
          <a:xfrm>
            <a:off x="-1" y="931740"/>
            <a:ext cx="9144000" cy="12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4"/>
          <p:cNvSpPr txBox="1"/>
          <p:nvPr/>
        </p:nvSpPr>
        <p:spPr>
          <a:xfrm>
            <a:off x="6479974" y="1277772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http://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bit.ly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/cite-us</a:t>
            </a:r>
            <a:endParaRPr sz="20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17673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231678"/>
            <a:ext cx="9144000" cy="1143000"/>
          </a:xfrm>
          <a:prstGeom prst="rect">
            <a:avLst/>
          </a:prstGeom>
        </p:spPr>
        <p:txBody>
          <a:bodyPr/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Looking for a career move?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35F9D-57B2-FA4A-9A02-8D8539B6A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4" r="12692"/>
          <a:stretch/>
        </p:blipFill>
        <p:spPr>
          <a:xfrm>
            <a:off x="1019908" y="1374678"/>
            <a:ext cx="6963507" cy="43548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B49094-391E-0847-BE22-29CF9869311E}"/>
              </a:ext>
            </a:extLst>
          </p:cNvPr>
          <p:cNvSpPr/>
          <p:nvPr/>
        </p:nvSpPr>
        <p:spPr>
          <a:xfrm>
            <a:off x="2336308" y="6038159"/>
            <a:ext cx="44713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22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www.opentargets.org</a:t>
            </a:r>
            <a:r>
              <a:rPr lang="en-GB" sz="2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/jobs</a:t>
            </a:r>
            <a:endParaRPr lang="en-GB" sz="2200" u="sng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22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6"/>
          <p:cNvSpPr txBox="1"/>
          <p:nvPr/>
        </p:nvSpPr>
        <p:spPr>
          <a:xfrm>
            <a:off x="0" y="26238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Thank you!</a:t>
            </a:r>
            <a:endParaRPr sz="4000" b="0" i="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954" name="Google Shape;954;p76"/>
          <p:cNvGrpSpPr/>
          <p:nvPr/>
        </p:nvGrpSpPr>
        <p:grpSpPr>
          <a:xfrm>
            <a:off x="132020" y="2250108"/>
            <a:ext cx="8835686" cy="3789009"/>
            <a:chOff x="128008" y="1213992"/>
            <a:chExt cx="8835686" cy="3789009"/>
          </a:xfrm>
        </p:grpSpPr>
        <p:pic>
          <p:nvPicPr>
            <p:cNvPr id="955" name="Google Shape;955;p76" descr="Screen Shot 2016-11-04 at 12.01.16.png"/>
            <p:cNvPicPr preferRelativeResize="0"/>
            <p:nvPr/>
          </p:nvPicPr>
          <p:blipFill rotWithShape="1">
            <a:blip r:embed="rId3">
              <a:alphaModFix/>
            </a:blip>
            <a:srcRect l="4296" t="31897" r="3182" b="35016"/>
            <a:stretch/>
          </p:blipFill>
          <p:spPr>
            <a:xfrm>
              <a:off x="128008" y="1213992"/>
              <a:ext cx="5529127" cy="1999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76" descr="20161017_13143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75698" y="3292594"/>
              <a:ext cx="2987996" cy="1680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76" descr="Screen Shot 2016-11-04 at 12.01.16.png"/>
            <p:cNvPicPr preferRelativeResize="0"/>
            <p:nvPr/>
          </p:nvPicPr>
          <p:blipFill rotWithShape="1">
            <a:blip r:embed="rId3">
              <a:alphaModFix/>
            </a:blip>
            <a:srcRect l="1953" t="3102" r="40137" b="68102"/>
            <a:stretch/>
          </p:blipFill>
          <p:spPr>
            <a:xfrm>
              <a:off x="128009" y="3262935"/>
              <a:ext cx="3460742" cy="1740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76" descr="Screen Shot 2016-11-04 at 12.01.16.png"/>
            <p:cNvPicPr preferRelativeResize="0"/>
            <p:nvPr/>
          </p:nvPicPr>
          <p:blipFill rotWithShape="1">
            <a:blip r:embed="rId3">
              <a:alphaModFix/>
            </a:blip>
            <a:srcRect l="59358" t="3102" r="2047" b="68102"/>
            <a:stretch/>
          </p:blipFill>
          <p:spPr>
            <a:xfrm>
              <a:off x="3590835" y="3262935"/>
              <a:ext cx="2306473" cy="17400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9" name="Google Shape;959;p76"/>
          <p:cNvGrpSpPr/>
          <p:nvPr/>
        </p:nvGrpSpPr>
        <p:grpSpPr>
          <a:xfrm>
            <a:off x="1344454" y="1195886"/>
            <a:ext cx="4035130" cy="720000"/>
            <a:chOff x="2995558" y="5414647"/>
            <a:chExt cx="4035130" cy="720000"/>
          </a:xfrm>
        </p:grpSpPr>
        <p:sp>
          <p:nvSpPr>
            <p:cNvPr id="960" name="Google Shape;960;p76"/>
            <p:cNvSpPr/>
            <p:nvPr/>
          </p:nvSpPr>
          <p:spPr>
            <a:xfrm>
              <a:off x="2995558" y="5414647"/>
              <a:ext cx="720000" cy="7200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8999" t="8999" r="8999" b="8999"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6"/>
            <p:cNvSpPr/>
            <p:nvPr/>
          </p:nvSpPr>
          <p:spPr>
            <a:xfrm>
              <a:off x="3737341" y="5414647"/>
              <a:ext cx="720000" cy="7200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6"/>
            <p:cNvSpPr/>
            <p:nvPr/>
          </p:nvSpPr>
          <p:spPr>
            <a:xfrm>
              <a:off x="4479124" y="5414647"/>
              <a:ext cx="720000" cy="7200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6"/>
            <p:cNvSpPr/>
            <p:nvPr/>
          </p:nvSpPr>
          <p:spPr>
            <a:xfrm>
              <a:off x="5220907" y="5414647"/>
              <a:ext cx="720000" cy="720000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4" name="Google Shape;964;p76" descr="Takeda_Logo_RGB_178x60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962688" y="5594647"/>
              <a:ext cx="1068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5" name="Google Shape;965;p76" descr="Celgene-logo.jpg"/>
          <p:cNvPicPr preferRelativeResize="0"/>
          <p:nvPr/>
        </p:nvPicPr>
        <p:blipFill rotWithShape="1">
          <a:blip r:embed="rId10">
            <a:alphaModFix/>
          </a:blip>
          <a:srcRect l="6047" t="5555" r="6814" b="4074"/>
          <a:stretch/>
        </p:blipFill>
        <p:spPr>
          <a:xfrm>
            <a:off x="5469169" y="1159886"/>
            <a:ext cx="912099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76" descr="sanofi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1395" y="1159886"/>
            <a:ext cx="9072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76"/>
          <p:cNvPicPr preferRelativeResize="0"/>
          <p:nvPr/>
        </p:nvPicPr>
        <p:blipFill rotWithShape="1">
          <a:blip r:embed="rId12">
            <a:alphaModFix/>
          </a:blip>
          <a:srcRect r="6051"/>
          <a:stretch/>
        </p:blipFill>
        <p:spPr>
          <a:xfrm>
            <a:off x="5661147" y="2250108"/>
            <a:ext cx="3419999" cy="1963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46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/>
        </p:nvSpPr>
        <p:spPr>
          <a:xfrm>
            <a:off x="299313" y="6392123"/>
            <a:ext cx="67315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PhRMA adaptation based on Tufts  CSDD &amp; School of Medicine, and FDA</a:t>
            </a:r>
            <a:endParaRPr sz="140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50"/>
          <p:cNvSpPr txBox="1"/>
          <p:nvPr/>
        </p:nvSpPr>
        <p:spPr>
          <a:xfrm>
            <a:off x="393771" y="5826877"/>
            <a:ext cx="8750229" cy="879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2600"/>
              <a:buFont typeface="Helvetica Neue"/>
              <a:buNone/>
            </a:pPr>
            <a:endParaRPr sz="2600" b="0" i="0" u="none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50"/>
          <p:cNvSpPr/>
          <p:nvPr/>
        </p:nvSpPr>
        <p:spPr>
          <a:xfrm>
            <a:off x="0" y="5548126"/>
            <a:ext cx="9143999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Lengthy, costly, low success rate, </a:t>
            </a:r>
            <a:r>
              <a:rPr lang="en-US" sz="2200" b="1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ATTRITION RATES</a:t>
            </a:r>
            <a:endParaRPr sz="220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p50"/>
          <p:cNvSpPr txBox="1"/>
          <p:nvPr/>
        </p:nvSpPr>
        <p:spPr>
          <a:xfrm>
            <a:off x="-86111" y="233427"/>
            <a:ext cx="93861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>
                <a:solidFill>
                  <a:srgbClr val="0091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Drug discovery: some challenges</a:t>
            </a:r>
            <a:endParaRPr sz="4000" b="0" i="0" u="none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8" name="Google Shape;268;p50" descr="Clinical-Trial-Chart.jpg"/>
          <p:cNvPicPr preferRelativeResize="0"/>
          <p:nvPr/>
        </p:nvPicPr>
        <p:blipFill rotWithShape="1">
          <a:blip r:embed="rId3">
            <a:alphaModFix/>
          </a:blip>
          <a:srcRect b="22958"/>
          <a:stretch/>
        </p:blipFill>
        <p:spPr>
          <a:xfrm>
            <a:off x="299313" y="1220819"/>
            <a:ext cx="8683116" cy="406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>
            <a:spLocks noGrp="1"/>
          </p:cNvSpPr>
          <p:nvPr>
            <p:ph type="title" idx="4294967295"/>
          </p:nvPr>
        </p:nvSpPr>
        <p:spPr>
          <a:xfrm>
            <a:off x="38100" y="288205"/>
            <a:ext cx="910590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131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</a:t>
            </a:r>
            <a:endParaRPr sz="400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238458" y="1289778"/>
            <a:ext cx="9229818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575" marR="4452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 partnership to transform drug discovery</a:t>
            </a:r>
          </a:p>
        </p:txBody>
      </p:sp>
      <p:pic>
        <p:nvPicPr>
          <p:cNvPr id="277" name="Google Shape;277;p51" descr="opentargets7partners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843" y="2633433"/>
            <a:ext cx="8256414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1"/>
          <p:cNvSpPr txBox="1"/>
          <p:nvPr/>
        </p:nvSpPr>
        <p:spPr>
          <a:xfrm>
            <a:off x="1481738" y="5311122"/>
            <a:ext cx="20581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Founding partners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5338486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2016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6566910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2017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1" name="Google Shape;281;p51"/>
          <p:cNvSpPr txBox="1"/>
          <p:nvPr/>
        </p:nvSpPr>
        <p:spPr>
          <a:xfrm>
            <a:off x="7689495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2" name="Google Shape;282;p51"/>
          <p:cNvSpPr txBox="1"/>
          <p:nvPr/>
        </p:nvSpPr>
        <p:spPr>
          <a:xfrm>
            <a:off x="4155189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42D32-E2C4-AD42-A13D-AA97ABD67F9D}"/>
              </a:ext>
            </a:extLst>
          </p:cNvPr>
          <p:cNvSpPr txBox="1"/>
          <p:nvPr/>
        </p:nvSpPr>
        <p:spPr>
          <a:xfrm>
            <a:off x="813131" y="5931502"/>
            <a:ext cx="7830143" cy="5927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 identification and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targets</a:t>
            </a:r>
          </a:p>
        </p:txBody>
      </p:sp>
    </p:spTree>
    <p:extLst>
      <p:ext uri="{BB962C8B-B14F-4D97-AF65-F5344CB8AC3E}">
        <p14:creationId xmlns:p14="http://schemas.microsoft.com/office/powerpoint/2010/main" val="198520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/>
        </p:nvSpPr>
        <p:spPr>
          <a:xfrm>
            <a:off x="-86111" y="233427"/>
            <a:ext cx="93861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Selecting the right target</a:t>
            </a:r>
            <a:endParaRPr sz="4000" b="0" i="0" u="none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17FD3-795B-DC41-87BE-EA3B7E99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001"/>
            <a:ext cx="9144000" cy="439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F57DC4-9B9A-774F-903B-E3CACDCEF7C7}"/>
              </a:ext>
            </a:extLst>
          </p:cNvPr>
          <p:cNvSpPr txBox="1"/>
          <p:nvPr/>
        </p:nvSpPr>
        <p:spPr>
          <a:xfrm>
            <a:off x="351507" y="5877764"/>
            <a:ext cx="8510954" cy="7595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Drugs that fail are neither safe nor efficacious</a:t>
            </a:r>
          </a:p>
        </p:txBody>
      </p:sp>
    </p:spTree>
    <p:extLst>
      <p:ext uri="{BB962C8B-B14F-4D97-AF65-F5344CB8AC3E}">
        <p14:creationId xmlns:p14="http://schemas.microsoft.com/office/powerpoint/2010/main" val="230550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64096" y="1611275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543359" y="1611274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Bioinformatics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74" y="2131457"/>
            <a:ext cx="566698" cy="5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1953" y="2131457"/>
            <a:ext cx="627192" cy="5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441" y="2110048"/>
            <a:ext cx="650453" cy="63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0" y="18356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Knowledge cycle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10" name="Google Shape;310;p52" descr="world-user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 descr="sequenc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2099" y="2159056"/>
            <a:ext cx="758984" cy="7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10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big data.png">
            <a:extLst>
              <a:ext uri="{FF2B5EF4-FFF2-40B4-BE49-F238E27FC236}">
                <a16:creationId xmlns:a16="http://schemas.microsoft.com/office/drawing/2014/main" id="{02746FAD-3021-C442-AEF3-33DA3A86FB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71" y="2029528"/>
            <a:ext cx="581378" cy="5390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7D9230-E92E-4A43-9662-17391CF14C30}"/>
              </a:ext>
            </a:extLst>
          </p:cNvPr>
          <p:cNvSpPr/>
          <p:nvPr/>
        </p:nvSpPr>
        <p:spPr>
          <a:xfrm>
            <a:off x="5891906" y="1248268"/>
            <a:ext cx="3046718" cy="5347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52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409763" y="433545"/>
            <a:ext cx="8354890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cs typeface="+mj-cs"/>
                <a:sym typeface="Calibri"/>
              </a:rPr>
              <a:t>Data integration: Open Targets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BE2C7-1A48-F347-B5AF-07DC26F50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6" t="16296" r="6848" b="49620"/>
          <a:stretch/>
        </p:blipFill>
        <p:spPr>
          <a:xfrm>
            <a:off x="409763" y="1229363"/>
            <a:ext cx="4519641" cy="16760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4349BF3C-DE48-C945-AB52-F20CD84C3DE2}"/>
              </a:ext>
            </a:extLst>
          </p:cNvPr>
          <p:cNvSpPr txBox="1">
            <a:spLocks/>
          </p:cNvSpPr>
          <p:nvPr/>
        </p:nvSpPr>
        <p:spPr>
          <a:xfrm>
            <a:off x="0" y="242496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integration: web resources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C8E5D9-30D4-7646-81ED-08D97646B43E}"/>
              </a:ext>
            </a:extLst>
          </p:cNvPr>
          <p:cNvSpPr/>
          <p:nvPr/>
        </p:nvSpPr>
        <p:spPr>
          <a:xfrm>
            <a:off x="-1" y="6292826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https://www.opentargets.org/resources/#open-targets-platform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1ADE9-AB8C-AE46-8CF2-BA807FD1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44" t="10474" r="14193" b="44871"/>
          <a:stretch/>
        </p:blipFill>
        <p:spPr>
          <a:xfrm>
            <a:off x="5339167" y="1224041"/>
            <a:ext cx="2895600" cy="17678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F6C9B-D498-7A46-9954-DBFCB2977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63" y="3233274"/>
            <a:ext cx="2547434" cy="2795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2E1CD-9C8A-7749-9721-DE4527297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5" t="3788" r="2609" b="16535"/>
          <a:stretch/>
        </p:blipFill>
        <p:spPr>
          <a:xfrm>
            <a:off x="3169856" y="3306921"/>
            <a:ext cx="5593081" cy="946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E43DE-6746-7E45-ACD5-D54D15CEBE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840"/>
          <a:stretch/>
        </p:blipFill>
        <p:spPr>
          <a:xfrm>
            <a:off x="3355930" y="4507149"/>
            <a:ext cx="2115230" cy="14717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F06064B-4465-DA4D-9BB0-490C5A2399A7}"/>
              </a:ext>
            </a:extLst>
          </p:cNvPr>
          <p:cNvGrpSpPr/>
          <p:nvPr/>
        </p:nvGrpSpPr>
        <p:grpSpPr>
          <a:xfrm>
            <a:off x="5681087" y="4606169"/>
            <a:ext cx="2618214" cy="1390622"/>
            <a:chOff x="5061745" y="4574996"/>
            <a:chExt cx="2618214" cy="13906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757A78-7B58-A64B-888C-04107101E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055" t="39853" r="18443" b="45771"/>
            <a:stretch/>
          </p:blipFill>
          <p:spPr>
            <a:xfrm>
              <a:off x="5466523" y="4574996"/>
              <a:ext cx="1741141" cy="3938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0F7F30-BA0D-9C46-B941-C6898326F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65452"/>
            <a:stretch/>
          </p:blipFill>
          <p:spPr>
            <a:xfrm>
              <a:off x="5061745" y="5019046"/>
              <a:ext cx="2618214" cy="946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8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TTV_key_messages_slides-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8029</TotalTime>
  <Words>1436</Words>
  <Application>Microsoft Macintosh PowerPoint</Application>
  <PresentationFormat>On-screen Show (4:3)</PresentationFormat>
  <Paragraphs>364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Helvetica Neue</vt:lpstr>
      <vt:lpstr>Times</vt:lpstr>
      <vt:lpstr>Calibri</vt:lpstr>
      <vt:lpstr>Arial</vt:lpstr>
      <vt:lpstr>Gill Sans</vt:lpstr>
      <vt:lpstr>Helvetica</vt:lpstr>
      <vt:lpstr>CTTV_key_messages_slides-1</vt:lpstr>
      <vt:lpstr>Open Targets resources for drug target identification and prioritisation</vt:lpstr>
      <vt:lpstr>PowerPoint Presentation</vt:lpstr>
      <vt:lpstr>PowerPoint Presentation</vt:lpstr>
      <vt:lpstr>PowerPoint Presentation</vt:lpstr>
      <vt:lpstr>PowerPoint Presentation</vt:lpstr>
      <vt:lpstr>Open Targets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Targets Platform and Genetics, web resources for drug discovery</dc:title>
  <cp:lastModifiedBy>Denise Carvalho-Silva</cp:lastModifiedBy>
  <cp:revision>55</cp:revision>
  <dcterms:modified xsi:type="dcterms:W3CDTF">2020-01-13T23:33:36Z</dcterms:modified>
</cp:coreProperties>
</file>